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7"/>
  </p:notesMasterIdLst>
  <p:handoutMasterIdLst>
    <p:handoutMasterId r:id="rId38"/>
  </p:handoutMasterIdLst>
  <p:sldIdLst>
    <p:sldId id="256" r:id="rId2"/>
    <p:sldId id="265"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90" r:id="rId28"/>
    <p:sldId id="283" r:id="rId29"/>
    <p:sldId id="285" r:id="rId30"/>
    <p:sldId id="286" r:id="rId31"/>
    <p:sldId id="291" r:id="rId32"/>
    <p:sldId id="287" r:id="rId33"/>
    <p:sldId id="288" r:id="rId34"/>
    <p:sldId id="289" r:id="rId35"/>
    <p:sldId id="292" r:id="rId36"/>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1" d="100"/>
          <a:sy n="81" d="100"/>
        </p:scale>
        <p:origin x="31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90C9F825-A8F9-4C78-9D6F-A50AF5297108}" type="datetimeFigureOut">
              <a:rPr lang="ar-EG" smtClean="0"/>
              <a:t>15/03/1442</a:t>
            </a:fld>
            <a:endParaRPr lang="ar-EG"/>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E8462A3D-9CF4-4183-8D03-8F544477837A}" type="slidenum">
              <a:rPr lang="ar-EG" smtClean="0"/>
              <a:t>‹#›</a:t>
            </a:fld>
            <a:endParaRPr lang="ar-EG"/>
          </a:p>
        </p:txBody>
      </p:sp>
    </p:spTree>
    <p:extLst>
      <p:ext uri="{BB962C8B-B14F-4D97-AF65-F5344CB8AC3E}">
        <p14:creationId xmlns:p14="http://schemas.microsoft.com/office/powerpoint/2010/main" val="3836415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EEB29C8-1260-489F-8477-8CCD9A5ED0C5}" type="datetimeFigureOut">
              <a:rPr lang="ar-EG" smtClean="0"/>
              <a:t>15/03/1442</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5BE30E8-D601-41C8-85FD-A04C3ACF4098}" type="slidenum">
              <a:rPr lang="ar-EG" smtClean="0"/>
              <a:t>‹#›</a:t>
            </a:fld>
            <a:endParaRPr lang="ar-EG"/>
          </a:p>
        </p:txBody>
      </p:sp>
    </p:spTree>
    <p:extLst>
      <p:ext uri="{BB962C8B-B14F-4D97-AF65-F5344CB8AC3E}">
        <p14:creationId xmlns:p14="http://schemas.microsoft.com/office/powerpoint/2010/main" val="9796800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r>
              <a:rPr lang="ar-EG" smtClean="0"/>
              <a:t>October 2009</a:t>
            </a:r>
            <a:endParaRPr lang="ar-EG"/>
          </a:p>
        </p:txBody>
      </p:sp>
      <p:sp>
        <p:nvSpPr>
          <p:cNvPr id="5" name="Footer Placeholder 4"/>
          <p:cNvSpPr>
            <a:spLocks noGrp="1"/>
          </p:cNvSpPr>
          <p:nvPr>
            <p:ph type="ftr" sz="quarter" idx="11"/>
          </p:nvPr>
        </p:nvSpPr>
        <p:spPr/>
        <p:txBody>
          <a:bodyPr/>
          <a:lstStyle/>
          <a:p>
            <a:r>
              <a:rPr lang="en-US" smtClean="0"/>
              <a:t>Shoubra Faculty of Engineering (SFE)</a:t>
            </a:r>
            <a:endParaRPr lang="ar-EG"/>
          </a:p>
        </p:txBody>
      </p:sp>
      <p:sp>
        <p:nvSpPr>
          <p:cNvPr id="6" name="Slide Number Placeholder 5"/>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1221892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October 2009</a:t>
            </a:r>
            <a:endParaRPr lang="ar-EG"/>
          </a:p>
        </p:txBody>
      </p:sp>
      <p:sp>
        <p:nvSpPr>
          <p:cNvPr id="5" name="Footer Placeholder 4"/>
          <p:cNvSpPr>
            <a:spLocks noGrp="1"/>
          </p:cNvSpPr>
          <p:nvPr>
            <p:ph type="ftr" sz="quarter" idx="11"/>
          </p:nvPr>
        </p:nvSpPr>
        <p:spPr/>
        <p:txBody>
          <a:bodyPr/>
          <a:lstStyle/>
          <a:p>
            <a:r>
              <a:rPr lang="en-US" smtClean="0"/>
              <a:t>Shoubra Faculty of Engineering (SFE)</a:t>
            </a:r>
            <a:endParaRPr lang="ar-EG"/>
          </a:p>
        </p:txBody>
      </p:sp>
      <p:sp>
        <p:nvSpPr>
          <p:cNvPr id="6" name="Slide Number Placeholder 5"/>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1350334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October 2009</a:t>
            </a:r>
            <a:endParaRPr lang="ar-EG"/>
          </a:p>
        </p:txBody>
      </p:sp>
      <p:sp>
        <p:nvSpPr>
          <p:cNvPr id="5" name="Footer Placeholder 4"/>
          <p:cNvSpPr>
            <a:spLocks noGrp="1"/>
          </p:cNvSpPr>
          <p:nvPr>
            <p:ph type="ftr" sz="quarter" idx="11"/>
          </p:nvPr>
        </p:nvSpPr>
        <p:spPr/>
        <p:txBody>
          <a:bodyPr/>
          <a:lstStyle/>
          <a:p>
            <a:r>
              <a:rPr lang="en-US" smtClean="0"/>
              <a:t>Shoubra Faculty of Engineering (SFE)</a:t>
            </a:r>
            <a:endParaRPr lang="ar-EG"/>
          </a:p>
        </p:txBody>
      </p:sp>
      <p:sp>
        <p:nvSpPr>
          <p:cNvPr id="6" name="Slide Number Placeholder 5"/>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90894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October 2009</a:t>
            </a:r>
            <a:endParaRPr lang="ar-EG"/>
          </a:p>
        </p:txBody>
      </p:sp>
      <p:sp>
        <p:nvSpPr>
          <p:cNvPr id="5" name="Footer Placeholder 4"/>
          <p:cNvSpPr>
            <a:spLocks noGrp="1"/>
          </p:cNvSpPr>
          <p:nvPr>
            <p:ph type="ftr" sz="quarter" idx="11"/>
          </p:nvPr>
        </p:nvSpPr>
        <p:spPr/>
        <p:txBody>
          <a:bodyPr/>
          <a:lstStyle/>
          <a:p>
            <a:r>
              <a:rPr lang="en-US" smtClean="0"/>
              <a:t>Shoubra Faculty of Engineering (SFE)</a:t>
            </a:r>
            <a:endParaRPr lang="ar-EG"/>
          </a:p>
        </p:txBody>
      </p:sp>
      <p:sp>
        <p:nvSpPr>
          <p:cNvPr id="6" name="Slide Number Placeholder 5"/>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80309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EG" smtClean="0"/>
              <a:t>October 2009</a:t>
            </a:r>
            <a:endParaRPr lang="ar-EG"/>
          </a:p>
        </p:txBody>
      </p:sp>
      <p:sp>
        <p:nvSpPr>
          <p:cNvPr id="5" name="Footer Placeholder 4"/>
          <p:cNvSpPr>
            <a:spLocks noGrp="1"/>
          </p:cNvSpPr>
          <p:nvPr>
            <p:ph type="ftr" sz="quarter" idx="11"/>
          </p:nvPr>
        </p:nvSpPr>
        <p:spPr/>
        <p:txBody>
          <a:bodyPr/>
          <a:lstStyle/>
          <a:p>
            <a:r>
              <a:rPr lang="en-US" smtClean="0"/>
              <a:t>Shoubra Faculty of Engineering (SFE)</a:t>
            </a:r>
            <a:endParaRPr lang="ar-EG"/>
          </a:p>
        </p:txBody>
      </p:sp>
      <p:sp>
        <p:nvSpPr>
          <p:cNvPr id="6" name="Slide Number Placeholder 5"/>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171537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r>
              <a:rPr lang="ar-EG" smtClean="0"/>
              <a:t>October 2009</a:t>
            </a:r>
            <a:endParaRPr lang="ar-EG"/>
          </a:p>
        </p:txBody>
      </p:sp>
      <p:sp>
        <p:nvSpPr>
          <p:cNvPr id="6" name="Footer Placeholder 5"/>
          <p:cNvSpPr>
            <a:spLocks noGrp="1"/>
          </p:cNvSpPr>
          <p:nvPr>
            <p:ph type="ftr" sz="quarter" idx="11"/>
          </p:nvPr>
        </p:nvSpPr>
        <p:spPr/>
        <p:txBody>
          <a:bodyPr/>
          <a:lstStyle/>
          <a:p>
            <a:r>
              <a:rPr lang="en-US" smtClean="0"/>
              <a:t>Shoubra Faculty of Engineering (SFE)</a:t>
            </a:r>
            <a:endParaRPr lang="ar-EG"/>
          </a:p>
        </p:txBody>
      </p:sp>
      <p:sp>
        <p:nvSpPr>
          <p:cNvPr id="7" name="Slide Number Placeholder 6"/>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3348270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r>
              <a:rPr lang="ar-EG" smtClean="0"/>
              <a:t>October 2009</a:t>
            </a:r>
            <a:endParaRPr lang="ar-EG"/>
          </a:p>
        </p:txBody>
      </p:sp>
      <p:sp>
        <p:nvSpPr>
          <p:cNvPr id="8" name="Footer Placeholder 7"/>
          <p:cNvSpPr>
            <a:spLocks noGrp="1"/>
          </p:cNvSpPr>
          <p:nvPr>
            <p:ph type="ftr" sz="quarter" idx="11"/>
          </p:nvPr>
        </p:nvSpPr>
        <p:spPr/>
        <p:txBody>
          <a:bodyPr/>
          <a:lstStyle/>
          <a:p>
            <a:r>
              <a:rPr lang="en-US" smtClean="0"/>
              <a:t>Shoubra Faculty of Engineering (SFE)</a:t>
            </a:r>
            <a:endParaRPr lang="ar-EG"/>
          </a:p>
        </p:txBody>
      </p:sp>
      <p:sp>
        <p:nvSpPr>
          <p:cNvPr id="9" name="Slide Number Placeholder 8"/>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45453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r>
              <a:rPr lang="ar-EG" smtClean="0"/>
              <a:t>October 2009</a:t>
            </a:r>
            <a:endParaRPr lang="ar-EG"/>
          </a:p>
        </p:txBody>
      </p:sp>
      <p:sp>
        <p:nvSpPr>
          <p:cNvPr id="4" name="Footer Placeholder 3"/>
          <p:cNvSpPr>
            <a:spLocks noGrp="1"/>
          </p:cNvSpPr>
          <p:nvPr>
            <p:ph type="ftr" sz="quarter" idx="11"/>
          </p:nvPr>
        </p:nvSpPr>
        <p:spPr/>
        <p:txBody>
          <a:bodyPr/>
          <a:lstStyle/>
          <a:p>
            <a:r>
              <a:rPr lang="en-US" smtClean="0"/>
              <a:t>Shoubra Faculty of Engineering (SFE)</a:t>
            </a:r>
            <a:endParaRPr lang="ar-EG"/>
          </a:p>
        </p:txBody>
      </p:sp>
      <p:sp>
        <p:nvSpPr>
          <p:cNvPr id="5" name="Slide Number Placeholder 4"/>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939057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EG" smtClean="0"/>
              <a:t>October 2009</a:t>
            </a:r>
            <a:endParaRPr lang="ar-EG"/>
          </a:p>
        </p:txBody>
      </p:sp>
      <p:sp>
        <p:nvSpPr>
          <p:cNvPr id="3" name="Footer Placeholder 2"/>
          <p:cNvSpPr>
            <a:spLocks noGrp="1"/>
          </p:cNvSpPr>
          <p:nvPr>
            <p:ph type="ftr" sz="quarter" idx="11"/>
          </p:nvPr>
        </p:nvSpPr>
        <p:spPr/>
        <p:txBody>
          <a:bodyPr/>
          <a:lstStyle/>
          <a:p>
            <a:r>
              <a:rPr lang="en-US" smtClean="0"/>
              <a:t>Shoubra Faculty of Engineering (SFE)</a:t>
            </a:r>
            <a:endParaRPr lang="ar-EG"/>
          </a:p>
        </p:txBody>
      </p:sp>
      <p:sp>
        <p:nvSpPr>
          <p:cNvPr id="4" name="Slide Number Placeholder 3"/>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132147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October 2009</a:t>
            </a:r>
            <a:endParaRPr lang="ar-EG"/>
          </a:p>
        </p:txBody>
      </p:sp>
      <p:sp>
        <p:nvSpPr>
          <p:cNvPr id="6" name="Footer Placeholder 5"/>
          <p:cNvSpPr>
            <a:spLocks noGrp="1"/>
          </p:cNvSpPr>
          <p:nvPr>
            <p:ph type="ftr" sz="quarter" idx="11"/>
          </p:nvPr>
        </p:nvSpPr>
        <p:spPr/>
        <p:txBody>
          <a:bodyPr/>
          <a:lstStyle/>
          <a:p>
            <a:r>
              <a:rPr lang="en-US" smtClean="0"/>
              <a:t>Shoubra Faculty of Engineering (SFE)</a:t>
            </a:r>
            <a:endParaRPr lang="ar-EG"/>
          </a:p>
        </p:txBody>
      </p:sp>
      <p:sp>
        <p:nvSpPr>
          <p:cNvPr id="7" name="Slide Number Placeholder 6"/>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155132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October 2009</a:t>
            </a:r>
            <a:endParaRPr lang="ar-EG"/>
          </a:p>
        </p:txBody>
      </p:sp>
      <p:sp>
        <p:nvSpPr>
          <p:cNvPr id="6" name="Footer Placeholder 5"/>
          <p:cNvSpPr>
            <a:spLocks noGrp="1"/>
          </p:cNvSpPr>
          <p:nvPr>
            <p:ph type="ftr" sz="quarter" idx="11"/>
          </p:nvPr>
        </p:nvSpPr>
        <p:spPr/>
        <p:txBody>
          <a:bodyPr/>
          <a:lstStyle/>
          <a:p>
            <a:r>
              <a:rPr lang="en-US" smtClean="0"/>
              <a:t>Shoubra Faculty of Engineering (SFE)</a:t>
            </a:r>
            <a:endParaRPr lang="ar-EG"/>
          </a:p>
        </p:txBody>
      </p:sp>
      <p:sp>
        <p:nvSpPr>
          <p:cNvPr id="7" name="Slide Number Placeholder 6"/>
          <p:cNvSpPr>
            <a:spLocks noGrp="1"/>
          </p:cNvSpPr>
          <p:nvPr>
            <p:ph type="sldNum" sz="quarter" idx="12"/>
          </p:nvPr>
        </p:nvSpPr>
        <p:spPr/>
        <p:txBody>
          <a:bodyPr/>
          <a:lstStyle/>
          <a:p>
            <a:fld id="{FC08175C-9D24-45E8-8F64-0101A69BDF20}" type="slidenum">
              <a:rPr lang="ar-EG" smtClean="0"/>
              <a:t>‹#›</a:t>
            </a:fld>
            <a:endParaRPr lang="ar-EG"/>
          </a:p>
        </p:txBody>
      </p:sp>
    </p:spTree>
    <p:extLst>
      <p:ext uri="{BB962C8B-B14F-4D97-AF65-F5344CB8AC3E}">
        <p14:creationId xmlns:p14="http://schemas.microsoft.com/office/powerpoint/2010/main" val="129525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EG" smtClean="0"/>
              <a:t>October 2009</a:t>
            </a:r>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Shoubra Faculty of Engineering (SFE)</a:t>
            </a:r>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C08175C-9D24-45E8-8F64-0101A69BDF20}" type="slidenum">
              <a:rPr lang="ar-EG" smtClean="0"/>
              <a:t>‹#›</a:t>
            </a:fld>
            <a:endParaRPr lang="ar-EG"/>
          </a:p>
        </p:txBody>
      </p:sp>
    </p:spTree>
    <p:extLst>
      <p:ext uri="{BB962C8B-B14F-4D97-AF65-F5344CB8AC3E}">
        <p14:creationId xmlns:p14="http://schemas.microsoft.com/office/powerpoint/2010/main" val="180411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solidFill>
                  <a:srgbClr val="C00000"/>
                </a:solidFill>
              </a:rPr>
              <a:t>Graphics Output Primitives</a:t>
            </a:r>
            <a:endParaRPr lang="ar-EG" sz="4400" b="1" dirty="0">
              <a:solidFill>
                <a:srgbClr val="C00000"/>
              </a:solidFill>
            </a:endParaRPr>
          </a:p>
        </p:txBody>
      </p:sp>
      <p:sp>
        <p:nvSpPr>
          <p:cNvPr id="3" name="Slide Number Placeholder 2"/>
          <p:cNvSpPr>
            <a:spLocks noGrp="1"/>
          </p:cNvSpPr>
          <p:nvPr>
            <p:ph type="sldNum" sz="quarter" idx="12"/>
          </p:nvPr>
        </p:nvSpPr>
        <p:spPr/>
        <p:txBody>
          <a:bodyPr/>
          <a:lstStyle/>
          <a:p>
            <a:fld id="{FC08175C-9D24-45E8-8F64-0101A69BDF20}" type="slidenum">
              <a:rPr lang="ar-EG" smtClean="0"/>
              <a:t>1</a:t>
            </a:fld>
            <a:endParaRPr lang="ar-EG"/>
          </a:p>
        </p:txBody>
      </p:sp>
    </p:spTree>
    <p:extLst>
      <p:ext uri="{BB962C8B-B14F-4D97-AF65-F5344CB8AC3E}">
        <p14:creationId xmlns:p14="http://schemas.microsoft.com/office/powerpoint/2010/main" val="3714186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fld id="{E1AE01BD-FC3A-4F17-BF69-E318F8358E2E}" type="slidenum">
              <a:rPr lang="en-US" altLang="ar-EG"/>
              <a:pPr/>
              <a:t>10</a:t>
            </a:fld>
            <a:endParaRPr lang="en-US" altLang="ar-EG"/>
          </a:p>
        </p:txBody>
      </p:sp>
      <p:sp>
        <p:nvSpPr>
          <p:cNvPr id="285698" name="Rectangle 2"/>
          <p:cNvSpPr>
            <a:spLocks noChangeArrowheads="1"/>
          </p:cNvSpPr>
          <p:nvPr/>
        </p:nvSpPr>
        <p:spPr bwMode="auto">
          <a:xfrm>
            <a:off x="1600200" y="1524000"/>
            <a:ext cx="8839200" cy="5257800"/>
          </a:xfrm>
          <a:prstGeom prst="rect">
            <a:avLst/>
          </a:prstGeom>
          <a:solidFill>
            <a:srgbClr val="FFFF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699" name="Line 3"/>
          <p:cNvSpPr>
            <a:spLocks noChangeShapeType="1"/>
          </p:cNvSpPr>
          <p:nvPr/>
        </p:nvSpPr>
        <p:spPr bwMode="auto">
          <a:xfrm flipH="1">
            <a:off x="2133600" y="6400800"/>
            <a:ext cx="8229600" cy="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700" name="Rectangle 4"/>
          <p:cNvSpPr>
            <a:spLocks noGrp="1"/>
          </p:cNvSpPr>
          <p:nvPr>
            <p:ph type="title" idx="4294967295"/>
          </p:nvPr>
        </p:nvSpPr>
        <p:spPr>
          <a:xfrm>
            <a:off x="1774825" y="404813"/>
            <a:ext cx="8229600" cy="711200"/>
          </a:xfrm>
        </p:spPr>
        <p:txBody>
          <a:bodyPr>
            <a:normAutofit/>
          </a:bodyPr>
          <a:lstStyle/>
          <a:p>
            <a:pPr algn="l" rtl="0"/>
            <a:r>
              <a:rPr lang="en-US" altLang="ar-EG" sz="4000" b="1" dirty="0"/>
              <a:t>What is a “pixel</a:t>
            </a:r>
            <a:r>
              <a:rPr lang="en-US" altLang="ar-EG" sz="4000" b="1" dirty="0" smtClean="0"/>
              <a:t>”?</a:t>
            </a:r>
            <a:endParaRPr lang="en-US" altLang="ar-EG" sz="4000" b="1" dirty="0"/>
          </a:p>
        </p:txBody>
      </p:sp>
      <p:grpSp>
        <p:nvGrpSpPr>
          <p:cNvPr id="285701" name="Group 5"/>
          <p:cNvGrpSpPr>
            <a:grpSpLocks/>
          </p:cNvGrpSpPr>
          <p:nvPr/>
        </p:nvGrpSpPr>
        <p:grpSpPr bwMode="auto">
          <a:xfrm>
            <a:off x="2133600" y="1676400"/>
            <a:ext cx="7848600" cy="4724400"/>
            <a:chOff x="384" y="1488"/>
            <a:chExt cx="4944" cy="2544"/>
          </a:xfrm>
        </p:grpSpPr>
        <p:sp>
          <p:nvSpPr>
            <p:cNvPr id="285702" name="Line 6"/>
            <p:cNvSpPr>
              <a:spLocks noChangeShapeType="1"/>
            </p:cNvSpPr>
            <p:nvPr/>
          </p:nvSpPr>
          <p:spPr bwMode="auto">
            <a:xfrm>
              <a:off x="384" y="1488"/>
              <a:ext cx="0" cy="2544"/>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703" name="Line 7"/>
            <p:cNvSpPr>
              <a:spLocks noChangeShapeType="1"/>
            </p:cNvSpPr>
            <p:nvPr/>
          </p:nvSpPr>
          <p:spPr bwMode="auto">
            <a:xfrm>
              <a:off x="1392"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704" name="Line 8"/>
            <p:cNvSpPr>
              <a:spLocks noChangeShapeType="1"/>
            </p:cNvSpPr>
            <p:nvPr/>
          </p:nvSpPr>
          <p:spPr bwMode="auto">
            <a:xfrm>
              <a:off x="2400"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705" name="Line 9"/>
            <p:cNvSpPr>
              <a:spLocks noChangeShapeType="1"/>
            </p:cNvSpPr>
            <p:nvPr/>
          </p:nvSpPr>
          <p:spPr bwMode="auto">
            <a:xfrm>
              <a:off x="3408"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706" name="Line 10"/>
            <p:cNvSpPr>
              <a:spLocks noChangeShapeType="1"/>
            </p:cNvSpPr>
            <p:nvPr/>
          </p:nvSpPr>
          <p:spPr bwMode="auto">
            <a:xfrm>
              <a:off x="4368"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707" name="Line 11"/>
            <p:cNvSpPr>
              <a:spLocks noChangeShapeType="1"/>
            </p:cNvSpPr>
            <p:nvPr/>
          </p:nvSpPr>
          <p:spPr bwMode="auto">
            <a:xfrm>
              <a:off x="5328"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sp>
        <p:nvSpPr>
          <p:cNvPr id="285708" name="Line 12"/>
          <p:cNvSpPr>
            <a:spLocks noChangeShapeType="1"/>
          </p:cNvSpPr>
          <p:nvPr/>
        </p:nvSpPr>
        <p:spPr bwMode="auto">
          <a:xfrm flipH="1">
            <a:off x="2133600" y="4876800"/>
            <a:ext cx="8153400" cy="0"/>
          </a:xfrm>
          <a:prstGeom prst="line">
            <a:avLst/>
          </a:prstGeom>
          <a:noFill/>
          <a:ln w="762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709" name="Line 13"/>
          <p:cNvSpPr>
            <a:spLocks noChangeShapeType="1"/>
          </p:cNvSpPr>
          <p:nvPr/>
        </p:nvSpPr>
        <p:spPr bwMode="auto">
          <a:xfrm flipH="1">
            <a:off x="2133600" y="3352800"/>
            <a:ext cx="8153400" cy="0"/>
          </a:xfrm>
          <a:prstGeom prst="line">
            <a:avLst/>
          </a:prstGeom>
          <a:noFill/>
          <a:ln w="762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710" name="Line 14"/>
          <p:cNvSpPr>
            <a:spLocks noChangeShapeType="1"/>
          </p:cNvSpPr>
          <p:nvPr/>
        </p:nvSpPr>
        <p:spPr bwMode="auto">
          <a:xfrm flipH="1">
            <a:off x="2133600" y="1828800"/>
            <a:ext cx="8153400" cy="0"/>
          </a:xfrm>
          <a:prstGeom prst="line">
            <a:avLst/>
          </a:prstGeom>
          <a:noFill/>
          <a:ln w="762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5711" name="Rectangle 15"/>
          <p:cNvSpPr>
            <a:spLocks noChangeArrowheads="1"/>
          </p:cNvSpPr>
          <p:nvPr/>
        </p:nvSpPr>
        <p:spPr bwMode="auto">
          <a:xfrm>
            <a:off x="3000376" y="1125538"/>
            <a:ext cx="62976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2400">
                <a:latin typeface="Times New Roman" panose="02020603050405020304" pitchFamily="18" charset="0"/>
              </a:rPr>
              <a:t>From a geometry point of view, a pixel is a point. </a:t>
            </a:r>
          </a:p>
        </p:txBody>
      </p:sp>
      <p:sp>
        <p:nvSpPr>
          <p:cNvPr id="285712" name="Text Box 16"/>
          <p:cNvSpPr txBox="1">
            <a:spLocks noChangeArrowheads="1"/>
          </p:cNvSpPr>
          <p:nvPr/>
        </p:nvSpPr>
        <p:spPr bwMode="auto">
          <a:xfrm>
            <a:off x="2016205" y="31612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2</a:t>
            </a:r>
          </a:p>
        </p:txBody>
      </p:sp>
      <p:sp>
        <p:nvSpPr>
          <p:cNvPr id="285713" name="Text Box 17"/>
          <p:cNvSpPr txBox="1">
            <a:spLocks noChangeArrowheads="1"/>
          </p:cNvSpPr>
          <p:nvPr/>
        </p:nvSpPr>
        <p:spPr bwMode="auto">
          <a:xfrm>
            <a:off x="5256292" y="62092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2</a:t>
            </a:r>
          </a:p>
        </p:txBody>
      </p:sp>
      <p:sp>
        <p:nvSpPr>
          <p:cNvPr id="285714" name="Text Box 18"/>
          <p:cNvSpPr txBox="1">
            <a:spLocks noChangeArrowheads="1"/>
          </p:cNvSpPr>
          <p:nvPr/>
        </p:nvSpPr>
        <p:spPr bwMode="auto">
          <a:xfrm>
            <a:off x="2055892" y="46852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1</a:t>
            </a:r>
          </a:p>
        </p:txBody>
      </p:sp>
      <p:sp>
        <p:nvSpPr>
          <p:cNvPr id="285715" name="Text Box 19"/>
          <p:cNvSpPr txBox="1">
            <a:spLocks noChangeArrowheads="1"/>
          </p:cNvSpPr>
          <p:nvPr/>
        </p:nvSpPr>
        <p:spPr bwMode="auto">
          <a:xfrm>
            <a:off x="3656092" y="62092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1</a:t>
            </a:r>
          </a:p>
        </p:txBody>
      </p:sp>
      <p:sp>
        <p:nvSpPr>
          <p:cNvPr id="285716" name="Text Box 20"/>
          <p:cNvSpPr txBox="1">
            <a:spLocks noChangeArrowheads="1"/>
          </p:cNvSpPr>
          <p:nvPr/>
        </p:nvSpPr>
        <p:spPr bwMode="auto">
          <a:xfrm>
            <a:off x="2055892" y="62854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0</a:t>
            </a:r>
          </a:p>
        </p:txBody>
      </p:sp>
      <p:sp>
        <p:nvSpPr>
          <p:cNvPr id="285717" name="Text Box 21"/>
          <p:cNvSpPr txBox="1">
            <a:spLocks noChangeArrowheads="1"/>
          </p:cNvSpPr>
          <p:nvPr/>
        </p:nvSpPr>
        <p:spPr bwMode="auto">
          <a:xfrm>
            <a:off x="6780292" y="62092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3</a:t>
            </a:r>
          </a:p>
        </p:txBody>
      </p:sp>
      <p:sp>
        <p:nvSpPr>
          <p:cNvPr id="285718" name="Text Box 22"/>
          <p:cNvSpPr txBox="1">
            <a:spLocks noChangeArrowheads="1"/>
          </p:cNvSpPr>
          <p:nvPr/>
        </p:nvSpPr>
        <p:spPr bwMode="auto">
          <a:xfrm>
            <a:off x="8304292" y="62092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4</a:t>
            </a:r>
          </a:p>
        </p:txBody>
      </p:sp>
      <p:sp>
        <p:nvSpPr>
          <p:cNvPr id="285719" name="Text Box 23"/>
          <p:cNvSpPr txBox="1">
            <a:spLocks noChangeArrowheads="1"/>
          </p:cNvSpPr>
          <p:nvPr/>
        </p:nvSpPr>
        <p:spPr bwMode="auto">
          <a:xfrm>
            <a:off x="2003505" y="17134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3</a:t>
            </a:r>
          </a:p>
        </p:txBody>
      </p:sp>
      <p:sp>
        <p:nvSpPr>
          <p:cNvPr id="285720" name="Text Box 24"/>
          <p:cNvSpPr txBox="1">
            <a:spLocks noChangeArrowheads="1"/>
          </p:cNvSpPr>
          <p:nvPr/>
        </p:nvSpPr>
        <p:spPr bwMode="auto">
          <a:xfrm>
            <a:off x="9904492" y="62092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5</a:t>
            </a:r>
          </a:p>
        </p:txBody>
      </p:sp>
      <p:sp>
        <p:nvSpPr>
          <p:cNvPr id="285721" name="Oval 25"/>
          <p:cNvSpPr>
            <a:spLocks noChangeArrowheads="1"/>
          </p:cNvSpPr>
          <p:nvPr/>
        </p:nvSpPr>
        <p:spPr bwMode="auto">
          <a:xfrm>
            <a:off x="5105400" y="4572000"/>
            <a:ext cx="533400" cy="609600"/>
          </a:xfrm>
          <a:prstGeom prst="ellipse">
            <a:avLst/>
          </a:prstGeom>
          <a:solidFill>
            <a:srgbClr val="002060"/>
          </a:solidFill>
          <a:ln w="76200">
            <a:solidFill>
              <a:srgbClr val="002060"/>
            </a:solidFill>
            <a:round/>
            <a:headEnd/>
            <a:tailEnd/>
          </a:ln>
          <a:effectLst/>
        </p:spPr>
        <p:txBody>
          <a:bodyPr wrap="none" anchor="ctr"/>
          <a:lstStyle/>
          <a:p>
            <a:endParaRPr lang="ar-EG"/>
          </a:p>
        </p:txBody>
      </p:sp>
    </p:spTree>
    <p:extLst>
      <p:ext uri="{BB962C8B-B14F-4D97-AF65-F5344CB8AC3E}">
        <p14:creationId xmlns:p14="http://schemas.microsoft.com/office/powerpoint/2010/main" val="1416167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57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57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11" grpId="0"/>
      <p:bldP spid="2857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94C097EF-3D77-4173-A421-84F6C3668DF0}" type="slidenum">
              <a:rPr lang="en-US" altLang="ar-EG"/>
              <a:pPr/>
              <a:t>11</a:t>
            </a:fld>
            <a:endParaRPr lang="en-US" altLang="ar-EG"/>
          </a:p>
        </p:txBody>
      </p:sp>
      <p:sp>
        <p:nvSpPr>
          <p:cNvPr id="286722" name="Rectangle 2"/>
          <p:cNvSpPr>
            <a:spLocks noChangeArrowheads="1"/>
          </p:cNvSpPr>
          <p:nvPr/>
        </p:nvSpPr>
        <p:spPr bwMode="auto">
          <a:xfrm>
            <a:off x="1852310" y="531168"/>
            <a:ext cx="7056740"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2400" dirty="0">
                <a:latin typeface="Times New Roman" panose="02020603050405020304" pitchFamily="18" charset="0"/>
              </a:rPr>
              <a:t>But when we think about images, a pixel is a rectangle. </a:t>
            </a:r>
          </a:p>
        </p:txBody>
      </p:sp>
      <p:sp>
        <p:nvSpPr>
          <p:cNvPr id="286723" name="Rectangle 3"/>
          <p:cNvSpPr>
            <a:spLocks noChangeArrowheads="1"/>
          </p:cNvSpPr>
          <p:nvPr/>
        </p:nvSpPr>
        <p:spPr bwMode="auto">
          <a:xfrm>
            <a:off x="1600200" y="1524000"/>
            <a:ext cx="8839200" cy="5257800"/>
          </a:xfrm>
          <a:prstGeom prst="rect">
            <a:avLst/>
          </a:prstGeom>
          <a:solidFill>
            <a:srgbClr val="FFFF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6724" name="Line 4"/>
          <p:cNvSpPr>
            <a:spLocks noChangeShapeType="1"/>
          </p:cNvSpPr>
          <p:nvPr/>
        </p:nvSpPr>
        <p:spPr bwMode="auto">
          <a:xfrm flipH="1">
            <a:off x="2133600" y="6400800"/>
            <a:ext cx="8229600" cy="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nvGrpSpPr>
          <p:cNvPr id="286725" name="Group 5"/>
          <p:cNvGrpSpPr>
            <a:grpSpLocks/>
          </p:cNvGrpSpPr>
          <p:nvPr/>
        </p:nvGrpSpPr>
        <p:grpSpPr bwMode="auto">
          <a:xfrm>
            <a:off x="2133600" y="1676400"/>
            <a:ext cx="7848600" cy="4724400"/>
            <a:chOff x="384" y="1488"/>
            <a:chExt cx="4944" cy="2544"/>
          </a:xfrm>
        </p:grpSpPr>
        <p:sp>
          <p:nvSpPr>
            <p:cNvPr id="286726" name="Line 6"/>
            <p:cNvSpPr>
              <a:spLocks noChangeShapeType="1"/>
            </p:cNvSpPr>
            <p:nvPr/>
          </p:nvSpPr>
          <p:spPr bwMode="auto">
            <a:xfrm>
              <a:off x="384" y="1488"/>
              <a:ext cx="0" cy="2544"/>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6727" name="Line 7"/>
            <p:cNvSpPr>
              <a:spLocks noChangeShapeType="1"/>
            </p:cNvSpPr>
            <p:nvPr/>
          </p:nvSpPr>
          <p:spPr bwMode="auto">
            <a:xfrm>
              <a:off x="1392"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6728" name="Line 8"/>
            <p:cNvSpPr>
              <a:spLocks noChangeShapeType="1"/>
            </p:cNvSpPr>
            <p:nvPr/>
          </p:nvSpPr>
          <p:spPr bwMode="auto">
            <a:xfrm>
              <a:off x="2400"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6729" name="Line 9"/>
            <p:cNvSpPr>
              <a:spLocks noChangeShapeType="1"/>
            </p:cNvSpPr>
            <p:nvPr/>
          </p:nvSpPr>
          <p:spPr bwMode="auto">
            <a:xfrm>
              <a:off x="3408"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6730" name="Line 10"/>
            <p:cNvSpPr>
              <a:spLocks noChangeShapeType="1"/>
            </p:cNvSpPr>
            <p:nvPr/>
          </p:nvSpPr>
          <p:spPr bwMode="auto">
            <a:xfrm>
              <a:off x="4368"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6731" name="Line 11"/>
            <p:cNvSpPr>
              <a:spLocks noChangeShapeType="1"/>
            </p:cNvSpPr>
            <p:nvPr/>
          </p:nvSpPr>
          <p:spPr bwMode="auto">
            <a:xfrm>
              <a:off x="5328" y="1488"/>
              <a:ext cx="0" cy="254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sp>
        <p:nvSpPr>
          <p:cNvPr id="286732" name="Line 12"/>
          <p:cNvSpPr>
            <a:spLocks noChangeShapeType="1"/>
          </p:cNvSpPr>
          <p:nvPr/>
        </p:nvSpPr>
        <p:spPr bwMode="auto">
          <a:xfrm flipH="1">
            <a:off x="2133600" y="4876800"/>
            <a:ext cx="8153400" cy="0"/>
          </a:xfrm>
          <a:prstGeom prst="line">
            <a:avLst/>
          </a:prstGeom>
          <a:noFill/>
          <a:ln w="762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6733" name="Line 13"/>
          <p:cNvSpPr>
            <a:spLocks noChangeShapeType="1"/>
          </p:cNvSpPr>
          <p:nvPr/>
        </p:nvSpPr>
        <p:spPr bwMode="auto">
          <a:xfrm flipH="1">
            <a:off x="2133600" y="3352800"/>
            <a:ext cx="8153400" cy="0"/>
          </a:xfrm>
          <a:prstGeom prst="line">
            <a:avLst/>
          </a:prstGeom>
          <a:noFill/>
          <a:ln w="762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6734" name="Line 14"/>
          <p:cNvSpPr>
            <a:spLocks noChangeShapeType="1"/>
          </p:cNvSpPr>
          <p:nvPr/>
        </p:nvSpPr>
        <p:spPr bwMode="auto">
          <a:xfrm flipH="1">
            <a:off x="2133600" y="1828800"/>
            <a:ext cx="8153400" cy="0"/>
          </a:xfrm>
          <a:prstGeom prst="line">
            <a:avLst/>
          </a:prstGeom>
          <a:noFill/>
          <a:ln w="762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6735" name="Text Box 15"/>
          <p:cNvSpPr txBox="1">
            <a:spLocks noChangeArrowheads="1"/>
          </p:cNvSpPr>
          <p:nvPr/>
        </p:nvSpPr>
        <p:spPr bwMode="auto">
          <a:xfrm>
            <a:off x="1751092" y="39232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1</a:t>
            </a:r>
          </a:p>
        </p:txBody>
      </p:sp>
      <p:sp>
        <p:nvSpPr>
          <p:cNvPr id="286736" name="Text Box 16"/>
          <p:cNvSpPr txBox="1">
            <a:spLocks noChangeArrowheads="1"/>
          </p:cNvSpPr>
          <p:nvPr/>
        </p:nvSpPr>
        <p:spPr bwMode="auto">
          <a:xfrm>
            <a:off x="601829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2</a:t>
            </a:r>
          </a:p>
        </p:txBody>
      </p:sp>
      <p:sp>
        <p:nvSpPr>
          <p:cNvPr id="286737" name="Text Box 17"/>
          <p:cNvSpPr txBox="1">
            <a:spLocks noChangeArrowheads="1"/>
          </p:cNvSpPr>
          <p:nvPr/>
        </p:nvSpPr>
        <p:spPr bwMode="auto">
          <a:xfrm>
            <a:off x="1751092" y="53710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0</a:t>
            </a:r>
          </a:p>
        </p:txBody>
      </p:sp>
      <p:sp>
        <p:nvSpPr>
          <p:cNvPr id="286738" name="Text Box 18"/>
          <p:cNvSpPr txBox="1">
            <a:spLocks noChangeArrowheads="1"/>
          </p:cNvSpPr>
          <p:nvPr/>
        </p:nvSpPr>
        <p:spPr bwMode="auto">
          <a:xfrm>
            <a:off x="449429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1</a:t>
            </a:r>
          </a:p>
        </p:txBody>
      </p:sp>
      <p:sp>
        <p:nvSpPr>
          <p:cNvPr id="286739" name="Text Box 19"/>
          <p:cNvSpPr txBox="1">
            <a:spLocks noChangeArrowheads="1"/>
          </p:cNvSpPr>
          <p:nvPr/>
        </p:nvSpPr>
        <p:spPr bwMode="auto">
          <a:xfrm>
            <a:off x="281789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0</a:t>
            </a:r>
          </a:p>
        </p:txBody>
      </p:sp>
      <p:sp>
        <p:nvSpPr>
          <p:cNvPr id="286740" name="Text Box 20"/>
          <p:cNvSpPr txBox="1">
            <a:spLocks noChangeArrowheads="1"/>
          </p:cNvSpPr>
          <p:nvPr/>
        </p:nvSpPr>
        <p:spPr bwMode="auto">
          <a:xfrm>
            <a:off x="761849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3</a:t>
            </a:r>
          </a:p>
        </p:txBody>
      </p:sp>
      <p:sp>
        <p:nvSpPr>
          <p:cNvPr id="286741" name="Text Box 21"/>
          <p:cNvSpPr txBox="1">
            <a:spLocks noChangeArrowheads="1"/>
          </p:cNvSpPr>
          <p:nvPr/>
        </p:nvSpPr>
        <p:spPr bwMode="auto">
          <a:xfrm>
            <a:off x="921869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4</a:t>
            </a:r>
          </a:p>
        </p:txBody>
      </p:sp>
      <p:sp>
        <p:nvSpPr>
          <p:cNvPr id="286742" name="Text Box 22"/>
          <p:cNvSpPr txBox="1">
            <a:spLocks noChangeArrowheads="1"/>
          </p:cNvSpPr>
          <p:nvPr/>
        </p:nvSpPr>
        <p:spPr bwMode="auto">
          <a:xfrm>
            <a:off x="1751092" y="23992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2</a:t>
            </a:r>
          </a:p>
        </p:txBody>
      </p:sp>
      <p:sp>
        <p:nvSpPr>
          <p:cNvPr id="286743" name="Rectangle 23"/>
          <p:cNvSpPr>
            <a:spLocks noChangeArrowheads="1"/>
          </p:cNvSpPr>
          <p:nvPr/>
        </p:nvSpPr>
        <p:spPr bwMode="auto">
          <a:xfrm>
            <a:off x="5334000" y="3352800"/>
            <a:ext cx="1600200" cy="1524000"/>
          </a:xfrm>
          <a:prstGeom prst="rect">
            <a:avLst/>
          </a:prstGeom>
          <a:solidFill>
            <a:srgbClr val="002060"/>
          </a:solidFill>
          <a:ln w="76200">
            <a:solidFill>
              <a:srgbClr val="002060"/>
            </a:solidFill>
            <a:miter lim="800000"/>
            <a:headEnd/>
            <a:tailEnd/>
          </a:ln>
          <a:effectLst/>
        </p:spPr>
        <p:txBody>
          <a:bodyPr wrap="none" anchor="ctr"/>
          <a:lstStyle/>
          <a:p>
            <a:endParaRPr lang="ar-EG"/>
          </a:p>
        </p:txBody>
      </p:sp>
    </p:spTree>
    <p:extLst>
      <p:ext uri="{BB962C8B-B14F-4D97-AF65-F5344CB8AC3E}">
        <p14:creationId xmlns:p14="http://schemas.microsoft.com/office/powerpoint/2010/main" val="1381112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0CA0AF-6969-4195-9655-441AA3E4D09E}" type="slidenum">
              <a:rPr lang="en-US" altLang="ar-EG"/>
              <a:pPr/>
              <a:t>12</a:t>
            </a:fld>
            <a:endParaRPr lang="en-US" altLang="ar-EG"/>
          </a:p>
        </p:txBody>
      </p:sp>
      <p:sp>
        <p:nvSpPr>
          <p:cNvPr id="287746" name="Rectangle 2"/>
          <p:cNvSpPr>
            <a:spLocks noGrp="1"/>
          </p:cNvSpPr>
          <p:nvPr>
            <p:ph type="title" idx="4294967295"/>
          </p:nvPr>
        </p:nvSpPr>
        <p:spPr>
          <a:xfrm>
            <a:off x="1847850" y="765176"/>
            <a:ext cx="8229600" cy="638175"/>
          </a:xfrm>
        </p:spPr>
        <p:txBody>
          <a:bodyPr/>
          <a:lstStyle/>
          <a:p>
            <a:pPr algn="ctr"/>
            <a:r>
              <a:rPr lang="en-US" altLang="ar-EG" sz="3600" b="1" dirty="0" smtClean="0"/>
              <a:t>Basic </a:t>
            </a:r>
            <a:r>
              <a:rPr lang="en-US" altLang="ar-EG" sz="3600" b="1" dirty="0"/>
              <a:t>OpenGL Point Structure</a:t>
            </a:r>
          </a:p>
        </p:txBody>
      </p:sp>
      <p:sp>
        <p:nvSpPr>
          <p:cNvPr id="287747" name="Rectangle 3"/>
          <p:cNvSpPr>
            <a:spLocks noGrp="1"/>
          </p:cNvSpPr>
          <p:nvPr>
            <p:ph type="body" idx="4294967295"/>
          </p:nvPr>
        </p:nvSpPr>
        <p:spPr>
          <a:xfrm>
            <a:off x="1241946" y="1825625"/>
            <a:ext cx="10111854" cy="4351338"/>
          </a:xfrm>
        </p:spPr>
        <p:txBody>
          <a:bodyPr/>
          <a:lstStyle/>
          <a:p>
            <a:pPr algn="l" rtl="0">
              <a:lnSpc>
                <a:spcPct val="80000"/>
              </a:lnSpc>
            </a:pPr>
            <a:r>
              <a:rPr lang="en-US" altLang="ar-EG" sz="2400" dirty="0"/>
              <a:t>In OpenGL, to specify a point:</a:t>
            </a:r>
          </a:p>
          <a:p>
            <a:pPr lvl="1" algn="l" rtl="0">
              <a:lnSpc>
                <a:spcPct val="80000"/>
              </a:lnSpc>
            </a:pPr>
            <a:r>
              <a:rPr lang="en-US" altLang="ar-EG" dirty="0" err="1" smtClean="0"/>
              <a:t>glVertex</a:t>
            </a:r>
            <a:r>
              <a:rPr lang="en-US" altLang="ar-EG" dirty="0" smtClean="0"/>
              <a:t>*();</a:t>
            </a:r>
          </a:p>
          <a:p>
            <a:pPr algn="l" rtl="0">
              <a:lnSpc>
                <a:spcPct val="80000"/>
              </a:lnSpc>
            </a:pPr>
            <a:r>
              <a:rPr lang="en-US" altLang="ar-EG" sz="2400" dirty="0"/>
              <a:t>In OpenGL, some functions require both a dimensionality and a data type</a:t>
            </a:r>
          </a:p>
          <a:p>
            <a:pPr lvl="1" algn="l" rtl="0">
              <a:lnSpc>
                <a:spcPct val="80000"/>
              </a:lnSpc>
            </a:pPr>
            <a:r>
              <a:rPr lang="en-US" altLang="ar-EG" dirty="0" smtClean="0"/>
              <a:t>glVertex2i(80,100), glVertex2f(58.9, 90.3)</a:t>
            </a:r>
          </a:p>
          <a:p>
            <a:pPr lvl="1" algn="l" rtl="0">
              <a:lnSpc>
                <a:spcPct val="80000"/>
              </a:lnSpc>
            </a:pPr>
            <a:r>
              <a:rPr lang="en-US" altLang="ar-EG" dirty="0" smtClean="0"/>
              <a:t>glVertex3i(20,20,-5), glVertex3f(-2.2,20.9,20)</a:t>
            </a:r>
          </a:p>
          <a:p>
            <a:pPr algn="l" rtl="0">
              <a:lnSpc>
                <a:spcPct val="80000"/>
              </a:lnSpc>
            </a:pPr>
            <a:r>
              <a:rPr lang="en-US" altLang="ar-EG" sz="2400" dirty="0"/>
              <a:t>Must put within a ‘</a:t>
            </a:r>
            <a:r>
              <a:rPr lang="en-US" altLang="ar-EG" sz="2400" dirty="0" err="1"/>
              <a:t>glBegin</a:t>
            </a:r>
            <a:r>
              <a:rPr lang="en-US" altLang="ar-EG" sz="2400" dirty="0"/>
              <a:t>/</a:t>
            </a:r>
            <a:r>
              <a:rPr lang="en-US" altLang="ar-EG" sz="2400" dirty="0" err="1"/>
              <a:t>glEnd</a:t>
            </a:r>
            <a:r>
              <a:rPr lang="en-US" altLang="ar-EG" sz="2400" dirty="0"/>
              <a:t>’ pair</a:t>
            </a:r>
          </a:p>
          <a:p>
            <a:pPr lvl="1" algn="l" rtl="0">
              <a:lnSpc>
                <a:spcPct val="80000"/>
              </a:lnSpc>
              <a:buSzTx/>
              <a:buFont typeface="Wingdings 2" panose="05020102010507070707" pitchFamily="18" charset="2"/>
              <a:buNone/>
            </a:pPr>
            <a:r>
              <a:rPr lang="en-US" altLang="ar-EG" dirty="0" err="1" smtClean="0">
                <a:solidFill>
                  <a:srgbClr val="FF0000"/>
                </a:solidFill>
                <a:latin typeface="Courier New" panose="02070309020205020404" pitchFamily="49" charset="0"/>
              </a:rPr>
              <a:t>glBegin</a:t>
            </a:r>
            <a:r>
              <a:rPr lang="en-US" altLang="ar-EG" dirty="0" smtClean="0">
                <a:solidFill>
                  <a:srgbClr val="FF0000"/>
                </a:solidFill>
                <a:latin typeface="Courier New" panose="02070309020205020404" pitchFamily="49" charset="0"/>
              </a:rPr>
              <a:t>(GL_POINTS);</a:t>
            </a:r>
          </a:p>
          <a:p>
            <a:pPr lvl="3" algn="l" rtl="0">
              <a:lnSpc>
                <a:spcPct val="80000"/>
              </a:lnSpc>
              <a:buSzTx/>
              <a:buFont typeface="Wingdings 2" panose="05020102010507070707" pitchFamily="18" charset="2"/>
              <a:buNone/>
            </a:pPr>
            <a:r>
              <a:rPr lang="en-US" altLang="ar-EG" sz="2400" dirty="0" smtClean="0">
                <a:solidFill>
                  <a:srgbClr val="FF0000"/>
                </a:solidFill>
                <a:latin typeface="Courier New" panose="02070309020205020404" pitchFamily="49" charset="0"/>
              </a:rPr>
              <a:t>glVertex2i(50,50);</a:t>
            </a:r>
          </a:p>
          <a:p>
            <a:pPr lvl="3" algn="l" rtl="0">
              <a:lnSpc>
                <a:spcPct val="80000"/>
              </a:lnSpc>
              <a:buSzTx/>
              <a:buFont typeface="Wingdings 2" panose="05020102010507070707" pitchFamily="18" charset="2"/>
              <a:buNone/>
            </a:pPr>
            <a:r>
              <a:rPr lang="en-US" altLang="ar-EG" sz="2400" dirty="0" smtClean="0">
                <a:solidFill>
                  <a:srgbClr val="FF0000"/>
                </a:solidFill>
                <a:latin typeface="Courier New" panose="02070309020205020404" pitchFamily="49" charset="0"/>
              </a:rPr>
              <a:t>glVertex2i(60,60);</a:t>
            </a:r>
          </a:p>
          <a:p>
            <a:pPr lvl="3" algn="l" rtl="0">
              <a:lnSpc>
                <a:spcPct val="80000"/>
              </a:lnSpc>
              <a:buSzTx/>
              <a:buFont typeface="Wingdings 2" panose="05020102010507070707" pitchFamily="18" charset="2"/>
              <a:buNone/>
            </a:pPr>
            <a:r>
              <a:rPr lang="en-US" altLang="ar-EG" sz="2400" dirty="0" smtClean="0">
                <a:solidFill>
                  <a:srgbClr val="FF0000"/>
                </a:solidFill>
                <a:latin typeface="Courier New" panose="02070309020205020404" pitchFamily="49" charset="0"/>
              </a:rPr>
              <a:t>glVertex2i(60,50);</a:t>
            </a:r>
          </a:p>
          <a:p>
            <a:pPr lvl="1" algn="l" rtl="0">
              <a:lnSpc>
                <a:spcPct val="80000"/>
              </a:lnSpc>
              <a:buFont typeface="Wingdings 2" panose="05020102010507070707" pitchFamily="18" charset="2"/>
              <a:buNone/>
            </a:pPr>
            <a:r>
              <a:rPr lang="en-US" altLang="ar-EG" dirty="0" err="1" smtClean="0">
                <a:solidFill>
                  <a:srgbClr val="FF0000"/>
                </a:solidFill>
                <a:latin typeface="Courier New" panose="02070309020205020404" pitchFamily="49" charset="0"/>
              </a:rPr>
              <a:t>glEnd</a:t>
            </a:r>
            <a:r>
              <a:rPr lang="en-US" altLang="ar-EG" dirty="0" smtClean="0">
                <a:solidFill>
                  <a:srgbClr val="FF0000"/>
                </a:solidFill>
                <a:latin typeface="Courier New" panose="02070309020205020404" pitchFamily="49" charset="0"/>
              </a:rPr>
              <a:t>();</a:t>
            </a:r>
          </a:p>
        </p:txBody>
      </p:sp>
    </p:spTree>
    <p:extLst>
      <p:ext uri="{BB962C8B-B14F-4D97-AF65-F5344CB8AC3E}">
        <p14:creationId xmlns:p14="http://schemas.microsoft.com/office/powerpoint/2010/main" val="792515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0EB507-F64F-406B-89F4-64FA2D9EC2C5}" type="slidenum">
              <a:rPr lang="en-US" altLang="ar-EG"/>
              <a:pPr/>
              <a:t>13</a:t>
            </a:fld>
            <a:endParaRPr lang="en-US" altLang="ar-EG"/>
          </a:p>
        </p:txBody>
      </p:sp>
      <p:sp>
        <p:nvSpPr>
          <p:cNvPr id="318466" name="Rectangle 2050"/>
          <p:cNvSpPr>
            <a:spLocks noGrp="1" noChangeArrowheads="1"/>
          </p:cNvSpPr>
          <p:nvPr>
            <p:ph type="title" idx="4294967295"/>
          </p:nvPr>
        </p:nvSpPr>
        <p:spPr>
          <a:xfrm>
            <a:off x="2279650" y="782639"/>
            <a:ext cx="6802438" cy="676275"/>
          </a:xfrm>
        </p:spPr>
        <p:txBody>
          <a:bodyPr vert="horz" lIns="91440" tIns="45720" rIns="91440" bIns="45720" rtlCol="1" anchor="ctr">
            <a:noAutofit/>
          </a:bodyPr>
          <a:lstStyle/>
          <a:p>
            <a:pPr algn="ctr"/>
            <a:r>
              <a:rPr lang="en-US" altLang="ar-EG" b="1" dirty="0"/>
              <a:t>Line Functions</a:t>
            </a:r>
          </a:p>
        </p:txBody>
      </p:sp>
      <p:sp>
        <p:nvSpPr>
          <p:cNvPr id="398339" name="Rectangle 2051"/>
          <p:cNvSpPr>
            <a:spLocks noGrp="1" noChangeArrowheads="1"/>
          </p:cNvSpPr>
          <p:nvPr>
            <p:ph type="body" idx="4294967295"/>
          </p:nvPr>
        </p:nvSpPr>
        <p:spPr>
          <a:xfrm>
            <a:off x="1078173" y="1752600"/>
            <a:ext cx="8904027" cy="4419600"/>
          </a:xfrm>
        </p:spPr>
        <p:txBody>
          <a:bodyPr>
            <a:normAutofit/>
          </a:bodyPr>
          <a:lstStyle/>
          <a:p>
            <a:pPr algn="l" rtl="0"/>
            <a:r>
              <a:rPr lang="en-US" altLang="ar-EG" dirty="0" smtClean="0"/>
              <a:t>Line:</a:t>
            </a:r>
          </a:p>
          <a:p>
            <a:pPr lvl="1" algn="l" rtl="0"/>
            <a:r>
              <a:rPr lang="en-US" altLang="ar-EG" dirty="0" smtClean="0"/>
              <a:t>Defined by two endpoint coordinates</a:t>
            </a:r>
            <a:br>
              <a:rPr lang="en-US" altLang="ar-EG" dirty="0" smtClean="0"/>
            </a:br>
            <a:r>
              <a:rPr lang="en-US" altLang="ar-EG" dirty="0" smtClean="0"/>
              <a:t>(one line segment)</a:t>
            </a:r>
            <a:br>
              <a:rPr lang="en-US" altLang="ar-EG" dirty="0" smtClean="0"/>
            </a:br>
            <a:r>
              <a:rPr lang="en-US" altLang="ar-EG" dirty="0" err="1">
                <a:solidFill>
                  <a:srgbClr val="FF0000"/>
                </a:solidFill>
                <a:latin typeface="Courier New" panose="02070309020205020404" pitchFamily="49" charset="0"/>
              </a:rPr>
              <a:t>glBegin</a:t>
            </a:r>
            <a:r>
              <a:rPr lang="en-US" altLang="ar-EG" dirty="0">
                <a:solidFill>
                  <a:srgbClr val="FF0000"/>
                </a:solidFill>
                <a:latin typeface="Courier New" panose="02070309020205020404" pitchFamily="49" charset="0"/>
              </a:rPr>
              <a:t>( GL_LINES );</a:t>
            </a:r>
            <a:br>
              <a:rPr lang="en-US" altLang="ar-EG" dirty="0">
                <a:solidFill>
                  <a:srgbClr val="FF0000"/>
                </a:solidFill>
                <a:latin typeface="Courier New" panose="02070309020205020404" pitchFamily="49" charset="0"/>
              </a:rPr>
            </a:br>
            <a:r>
              <a:rPr lang="en-US" altLang="ar-EG" dirty="0">
                <a:solidFill>
                  <a:srgbClr val="FF0000"/>
                </a:solidFill>
                <a:latin typeface="Courier New" panose="02070309020205020404" pitchFamily="49" charset="0"/>
              </a:rPr>
              <a:t>      glVertex2i( 180, 15 );    </a:t>
            </a:r>
            <a:br>
              <a:rPr lang="en-US" altLang="ar-EG" dirty="0">
                <a:solidFill>
                  <a:srgbClr val="FF0000"/>
                </a:solidFill>
                <a:latin typeface="Courier New" panose="02070309020205020404" pitchFamily="49" charset="0"/>
              </a:rPr>
            </a:br>
            <a:r>
              <a:rPr lang="en-US" altLang="ar-EG" dirty="0">
                <a:solidFill>
                  <a:srgbClr val="FF0000"/>
                </a:solidFill>
                <a:latin typeface="Courier New" panose="02070309020205020404" pitchFamily="49" charset="0"/>
              </a:rPr>
              <a:t>      glVertex2i( 10, 145 );</a:t>
            </a:r>
            <a:br>
              <a:rPr lang="en-US" altLang="ar-EG" dirty="0">
                <a:solidFill>
                  <a:srgbClr val="FF0000"/>
                </a:solidFill>
                <a:latin typeface="Courier New" panose="02070309020205020404" pitchFamily="49" charset="0"/>
              </a:rPr>
            </a:br>
            <a:r>
              <a:rPr lang="en-US" altLang="ar-EG" dirty="0" err="1">
                <a:solidFill>
                  <a:srgbClr val="FF0000"/>
                </a:solidFill>
                <a:latin typeface="Courier New" panose="02070309020205020404" pitchFamily="49" charset="0"/>
              </a:rPr>
              <a:t>glEnd</a:t>
            </a:r>
            <a:r>
              <a:rPr lang="en-US" altLang="ar-EG" dirty="0">
                <a:solidFill>
                  <a:srgbClr val="FF0000"/>
                </a:solidFill>
                <a:latin typeface="Courier New" panose="02070309020205020404" pitchFamily="49" charset="0"/>
              </a:rPr>
              <a:t>();</a:t>
            </a:r>
          </a:p>
          <a:p>
            <a:pPr lvl="1" algn="l" rtl="0"/>
            <a:r>
              <a:rPr lang="en-US" altLang="ar-EG" dirty="0" smtClean="0"/>
              <a:t>If several vertices, a line is drawn between the first and second, then a separate one between the third and the fourth, etc.</a:t>
            </a:r>
          </a:p>
          <a:p>
            <a:pPr lvl="1" algn="l" rtl="0"/>
            <a:endParaRPr lang="en-US" altLang="ar-EG" dirty="0" smtClean="0"/>
          </a:p>
        </p:txBody>
      </p:sp>
    </p:spTree>
    <p:extLst>
      <p:ext uri="{BB962C8B-B14F-4D97-AF65-F5344CB8AC3E}">
        <p14:creationId xmlns:p14="http://schemas.microsoft.com/office/powerpoint/2010/main" val="1657785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fld id="{7FE3BBC1-467F-486C-9415-41069F9EBB91}" type="slidenum">
              <a:rPr lang="en-US" altLang="ar-EG"/>
              <a:pPr/>
              <a:t>14</a:t>
            </a:fld>
            <a:endParaRPr lang="en-US" altLang="ar-EG"/>
          </a:p>
        </p:txBody>
      </p:sp>
      <p:sp>
        <p:nvSpPr>
          <p:cNvPr id="288770" name="Rectangle 2"/>
          <p:cNvSpPr>
            <a:spLocks noChangeArrowheads="1"/>
          </p:cNvSpPr>
          <p:nvPr/>
        </p:nvSpPr>
        <p:spPr bwMode="auto">
          <a:xfrm>
            <a:off x="1600200" y="1524000"/>
            <a:ext cx="8839200" cy="5257800"/>
          </a:xfrm>
          <a:prstGeom prst="rect">
            <a:avLst/>
          </a:prstGeom>
          <a:solidFill>
            <a:srgbClr val="FFFF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71" name="Line 3"/>
          <p:cNvSpPr>
            <a:spLocks noChangeShapeType="1"/>
          </p:cNvSpPr>
          <p:nvPr/>
        </p:nvSpPr>
        <p:spPr bwMode="auto">
          <a:xfrm flipH="1">
            <a:off x="2133600" y="6400800"/>
            <a:ext cx="8229600" cy="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72" name="Rectangle 4"/>
          <p:cNvSpPr>
            <a:spLocks noGrp="1"/>
          </p:cNvSpPr>
          <p:nvPr>
            <p:ph type="title" idx="4294967295"/>
          </p:nvPr>
        </p:nvSpPr>
        <p:spPr>
          <a:xfrm>
            <a:off x="1703388" y="0"/>
            <a:ext cx="7772400" cy="1143000"/>
          </a:xfrm>
        </p:spPr>
        <p:txBody>
          <a:bodyPr>
            <a:normAutofit/>
          </a:bodyPr>
          <a:lstStyle/>
          <a:p>
            <a:pPr algn="ctr"/>
            <a:r>
              <a:rPr lang="en-US" altLang="ar-EG" sz="4000" b="1" dirty="0"/>
              <a:t>Draw a line from 0,0 to 4,2</a:t>
            </a:r>
          </a:p>
        </p:txBody>
      </p:sp>
      <p:grpSp>
        <p:nvGrpSpPr>
          <p:cNvPr id="288773" name="Group 5"/>
          <p:cNvGrpSpPr>
            <a:grpSpLocks/>
          </p:cNvGrpSpPr>
          <p:nvPr/>
        </p:nvGrpSpPr>
        <p:grpSpPr bwMode="auto">
          <a:xfrm>
            <a:off x="2133600" y="1676400"/>
            <a:ext cx="7848600" cy="4724400"/>
            <a:chOff x="384" y="1488"/>
            <a:chExt cx="4944" cy="2544"/>
          </a:xfrm>
        </p:grpSpPr>
        <p:sp>
          <p:nvSpPr>
            <p:cNvPr id="288774" name="Line 6"/>
            <p:cNvSpPr>
              <a:spLocks noChangeShapeType="1"/>
            </p:cNvSpPr>
            <p:nvPr/>
          </p:nvSpPr>
          <p:spPr bwMode="auto">
            <a:xfrm>
              <a:off x="384" y="1488"/>
              <a:ext cx="0" cy="2544"/>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75" name="Line 7"/>
            <p:cNvSpPr>
              <a:spLocks noChangeShapeType="1"/>
            </p:cNvSpPr>
            <p:nvPr/>
          </p:nvSpPr>
          <p:spPr bwMode="auto">
            <a:xfrm>
              <a:off x="1392" y="1488"/>
              <a:ext cx="0" cy="254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76" name="Line 8"/>
            <p:cNvSpPr>
              <a:spLocks noChangeShapeType="1"/>
            </p:cNvSpPr>
            <p:nvPr/>
          </p:nvSpPr>
          <p:spPr bwMode="auto">
            <a:xfrm>
              <a:off x="2400" y="1488"/>
              <a:ext cx="0" cy="254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77" name="Line 9"/>
            <p:cNvSpPr>
              <a:spLocks noChangeShapeType="1"/>
            </p:cNvSpPr>
            <p:nvPr/>
          </p:nvSpPr>
          <p:spPr bwMode="auto">
            <a:xfrm>
              <a:off x="3408" y="1488"/>
              <a:ext cx="0" cy="254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78" name="Line 10"/>
            <p:cNvSpPr>
              <a:spLocks noChangeShapeType="1"/>
            </p:cNvSpPr>
            <p:nvPr/>
          </p:nvSpPr>
          <p:spPr bwMode="auto">
            <a:xfrm>
              <a:off x="4368" y="1488"/>
              <a:ext cx="0" cy="254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79" name="Line 11"/>
            <p:cNvSpPr>
              <a:spLocks noChangeShapeType="1"/>
            </p:cNvSpPr>
            <p:nvPr/>
          </p:nvSpPr>
          <p:spPr bwMode="auto">
            <a:xfrm>
              <a:off x="5328" y="1488"/>
              <a:ext cx="0" cy="254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sp>
        <p:nvSpPr>
          <p:cNvPr id="288780" name="Line 12"/>
          <p:cNvSpPr>
            <a:spLocks noChangeShapeType="1"/>
          </p:cNvSpPr>
          <p:nvPr/>
        </p:nvSpPr>
        <p:spPr bwMode="auto">
          <a:xfrm flipH="1">
            <a:off x="2133600" y="4876800"/>
            <a:ext cx="8153400" cy="0"/>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81" name="Line 13"/>
          <p:cNvSpPr>
            <a:spLocks noChangeShapeType="1"/>
          </p:cNvSpPr>
          <p:nvPr/>
        </p:nvSpPr>
        <p:spPr bwMode="auto">
          <a:xfrm flipH="1">
            <a:off x="2133600" y="3352800"/>
            <a:ext cx="8153400" cy="0"/>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82" name="Oval 14"/>
          <p:cNvSpPr>
            <a:spLocks noChangeArrowheads="1"/>
          </p:cNvSpPr>
          <p:nvPr/>
        </p:nvSpPr>
        <p:spPr bwMode="auto">
          <a:xfrm>
            <a:off x="2667000" y="5334000"/>
            <a:ext cx="533400" cy="609600"/>
          </a:xfrm>
          <a:prstGeom prst="ellipse">
            <a:avLst/>
          </a:prstGeom>
          <a:solidFill>
            <a:srgbClr val="0000FF"/>
          </a:solidFill>
          <a:ln w="762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83" name="Line 15"/>
          <p:cNvSpPr>
            <a:spLocks noChangeShapeType="1"/>
          </p:cNvSpPr>
          <p:nvPr/>
        </p:nvSpPr>
        <p:spPr bwMode="auto">
          <a:xfrm flipH="1">
            <a:off x="2133600" y="1828800"/>
            <a:ext cx="8153400" cy="0"/>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84" name="Rectangle 16"/>
          <p:cNvSpPr>
            <a:spLocks noChangeArrowheads="1"/>
          </p:cNvSpPr>
          <p:nvPr/>
        </p:nvSpPr>
        <p:spPr bwMode="auto">
          <a:xfrm>
            <a:off x="5334000" y="3352800"/>
            <a:ext cx="1600200" cy="1524000"/>
          </a:xfrm>
          <a:prstGeom prst="rect">
            <a:avLst/>
          </a:prstGeom>
          <a:solidFill>
            <a:srgbClr val="002060"/>
          </a:solidFill>
          <a:ln w="76200">
            <a:solidFill>
              <a:srgbClr val="002060"/>
            </a:solidFill>
            <a:miter lim="800000"/>
            <a:headEnd/>
            <a:tailEnd/>
          </a:ln>
          <a:effectLst/>
        </p:spPr>
        <p:txBody>
          <a:bodyPr wrap="none" anchor="ctr"/>
          <a:lstStyle/>
          <a:p>
            <a:endParaRPr lang="ar-EG"/>
          </a:p>
        </p:txBody>
      </p:sp>
      <p:sp>
        <p:nvSpPr>
          <p:cNvPr id="288785" name="Oval 17"/>
          <p:cNvSpPr>
            <a:spLocks noChangeArrowheads="1"/>
          </p:cNvSpPr>
          <p:nvPr/>
        </p:nvSpPr>
        <p:spPr bwMode="auto">
          <a:xfrm>
            <a:off x="8915400" y="2286000"/>
            <a:ext cx="533400" cy="609600"/>
          </a:xfrm>
          <a:prstGeom prst="ellipse">
            <a:avLst/>
          </a:prstGeom>
          <a:solidFill>
            <a:srgbClr val="0000FF"/>
          </a:solidFill>
          <a:ln w="762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786" name="Rectangle 18"/>
          <p:cNvSpPr>
            <a:spLocks noChangeArrowheads="1"/>
          </p:cNvSpPr>
          <p:nvPr/>
        </p:nvSpPr>
        <p:spPr bwMode="auto">
          <a:xfrm>
            <a:off x="2133600" y="4876800"/>
            <a:ext cx="1600200" cy="1524000"/>
          </a:xfrm>
          <a:prstGeom prst="rect">
            <a:avLst/>
          </a:prstGeom>
          <a:solidFill>
            <a:srgbClr val="002060"/>
          </a:solidFill>
          <a:ln w="76200">
            <a:solidFill>
              <a:srgbClr val="002060"/>
            </a:solidFill>
            <a:miter lim="800000"/>
            <a:headEnd/>
            <a:tailEnd/>
          </a:ln>
          <a:effectLst/>
        </p:spPr>
        <p:txBody>
          <a:bodyPr wrap="none" anchor="ctr"/>
          <a:lstStyle/>
          <a:p>
            <a:endParaRPr lang="ar-EG"/>
          </a:p>
        </p:txBody>
      </p:sp>
      <p:sp>
        <p:nvSpPr>
          <p:cNvPr id="288787" name="Rectangle 19"/>
          <p:cNvSpPr>
            <a:spLocks noChangeArrowheads="1"/>
          </p:cNvSpPr>
          <p:nvPr/>
        </p:nvSpPr>
        <p:spPr bwMode="auto">
          <a:xfrm>
            <a:off x="3733800" y="4876800"/>
            <a:ext cx="1600200" cy="1524000"/>
          </a:xfrm>
          <a:prstGeom prst="rect">
            <a:avLst/>
          </a:prstGeom>
          <a:solidFill>
            <a:srgbClr val="002060"/>
          </a:solidFill>
          <a:ln w="76200">
            <a:solidFill>
              <a:srgbClr val="002060"/>
            </a:solidFill>
            <a:miter lim="800000"/>
            <a:headEnd/>
            <a:tailEnd/>
          </a:ln>
          <a:effectLst/>
        </p:spPr>
        <p:txBody>
          <a:bodyPr wrap="none" anchor="ctr"/>
          <a:lstStyle/>
          <a:p>
            <a:endParaRPr lang="ar-EG"/>
          </a:p>
        </p:txBody>
      </p:sp>
      <p:sp>
        <p:nvSpPr>
          <p:cNvPr id="288788" name="Rectangle 20"/>
          <p:cNvSpPr>
            <a:spLocks noChangeArrowheads="1"/>
          </p:cNvSpPr>
          <p:nvPr/>
        </p:nvSpPr>
        <p:spPr bwMode="auto">
          <a:xfrm>
            <a:off x="8458200" y="1828800"/>
            <a:ext cx="1600200" cy="1524000"/>
          </a:xfrm>
          <a:prstGeom prst="rect">
            <a:avLst/>
          </a:prstGeom>
          <a:solidFill>
            <a:srgbClr val="002060"/>
          </a:solidFill>
          <a:ln w="76200">
            <a:solidFill>
              <a:srgbClr val="002060"/>
            </a:solidFill>
            <a:miter lim="800000"/>
            <a:headEnd/>
            <a:tailEnd/>
          </a:ln>
          <a:effectLst/>
        </p:spPr>
        <p:txBody>
          <a:bodyPr wrap="none" anchor="ctr"/>
          <a:lstStyle/>
          <a:p>
            <a:endParaRPr lang="ar-EG"/>
          </a:p>
        </p:txBody>
      </p:sp>
      <p:sp>
        <p:nvSpPr>
          <p:cNvPr id="288789" name="Rectangle 21"/>
          <p:cNvSpPr>
            <a:spLocks noChangeArrowheads="1"/>
          </p:cNvSpPr>
          <p:nvPr/>
        </p:nvSpPr>
        <p:spPr bwMode="auto">
          <a:xfrm>
            <a:off x="6934200" y="3352800"/>
            <a:ext cx="1600200" cy="1524000"/>
          </a:xfrm>
          <a:prstGeom prst="rect">
            <a:avLst/>
          </a:prstGeom>
          <a:solidFill>
            <a:srgbClr val="002060"/>
          </a:solidFill>
          <a:ln w="76200">
            <a:solidFill>
              <a:srgbClr val="002060"/>
            </a:solidFill>
            <a:miter lim="800000"/>
            <a:headEnd/>
            <a:tailEnd/>
          </a:ln>
          <a:effectLst/>
        </p:spPr>
        <p:txBody>
          <a:bodyPr wrap="none" anchor="ctr"/>
          <a:lstStyle/>
          <a:p>
            <a:endParaRPr lang="ar-EG"/>
          </a:p>
        </p:txBody>
      </p:sp>
      <p:sp>
        <p:nvSpPr>
          <p:cNvPr id="288790" name="Text Box 22"/>
          <p:cNvSpPr txBox="1">
            <a:spLocks noChangeArrowheads="1"/>
          </p:cNvSpPr>
          <p:nvPr/>
        </p:nvSpPr>
        <p:spPr bwMode="auto">
          <a:xfrm>
            <a:off x="1760617" y="2269123"/>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2</a:t>
            </a:r>
          </a:p>
        </p:txBody>
      </p:sp>
      <p:sp>
        <p:nvSpPr>
          <p:cNvPr id="288791" name="Text Box 23"/>
          <p:cNvSpPr txBox="1">
            <a:spLocks noChangeArrowheads="1"/>
          </p:cNvSpPr>
          <p:nvPr/>
        </p:nvSpPr>
        <p:spPr bwMode="auto">
          <a:xfrm>
            <a:off x="609449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2</a:t>
            </a:r>
          </a:p>
        </p:txBody>
      </p:sp>
      <p:sp>
        <p:nvSpPr>
          <p:cNvPr id="288792" name="Text Box 24"/>
          <p:cNvSpPr txBox="1">
            <a:spLocks noChangeArrowheads="1"/>
          </p:cNvSpPr>
          <p:nvPr/>
        </p:nvSpPr>
        <p:spPr bwMode="auto">
          <a:xfrm>
            <a:off x="1751092" y="396774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1</a:t>
            </a:r>
          </a:p>
        </p:txBody>
      </p:sp>
      <p:sp>
        <p:nvSpPr>
          <p:cNvPr id="288793" name="Text Box 25"/>
          <p:cNvSpPr txBox="1">
            <a:spLocks noChangeArrowheads="1"/>
          </p:cNvSpPr>
          <p:nvPr/>
        </p:nvSpPr>
        <p:spPr bwMode="auto">
          <a:xfrm>
            <a:off x="451334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1</a:t>
            </a:r>
          </a:p>
        </p:txBody>
      </p:sp>
      <p:sp>
        <p:nvSpPr>
          <p:cNvPr id="288794" name="Text Box 26"/>
          <p:cNvSpPr txBox="1">
            <a:spLocks noChangeArrowheads="1"/>
          </p:cNvSpPr>
          <p:nvPr/>
        </p:nvSpPr>
        <p:spPr bwMode="auto">
          <a:xfrm>
            <a:off x="297029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0</a:t>
            </a:r>
          </a:p>
        </p:txBody>
      </p:sp>
      <p:sp>
        <p:nvSpPr>
          <p:cNvPr id="288795" name="Text Box 27"/>
          <p:cNvSpPr txBox="1">
            <a:spLocks noChangeArrowheads="1"/>
          </p:cNvSpPr>
          <p:nvPr/>
        </p:nvSpPr>
        <p:spPr bwMode="auto">
          <a:xfrm>
            <a:off x="1751092" y="56758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0</a:t>
            </a:r>
          </a:p>
        </p:txBody>
      </p:sp>
      <p:sp>
        <p:nvSpPr>
          <p:cNvPr id="288796" name="Text Box 28"/>
          <p:cNvSpPr txBox="1">
            <a:spLocks noChangeArrowheads="1"/>
          </p:cNvSpPr>
          <p:nvPr/>
        </p:nvSpPr>
        <p:spPr bwMode="auto">
          <a:xfrm>
            <a:off x="769469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3</a:t>
            </a:r>
          </a:p>
        </p:txBody>
      </p:sp>
      <p:sp>
        <p:nvSpPr>
          <p:cNvPr id="288797" name="Text Box 29"/>
          <p:cNvSpPr txBox="1">
            <a:spLocks noChangeArrowheads="1"/>
          </p:cNvSpPr>
          <p:nvPr/>
        </p:nvSpPr>
        <p:spPr bwMode="auto">
          <a:xfrm>
            <a:off x="9218692" y="6361698"/>
            <a:ext cx="287258" cy="338554"/>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1600">
                <a:latin typeface="Times New Roman" panose="02020603050405020304" pitchFamily="18" charset="0"/>
              </a:rPr>
              <a:t>4</a:t>
            </a:r>
          </a:p>
        </p:txBody>
      </p:sp>
      <p:sp>
        <p:nvSpPr>
          <p:cNvPr id="288798" name="Line 30"/>
          <p:cNvSpPr>
            <a:spLocks noChangeShapeType="1"/>
          </p:cNvSpPr>
          <p:nvPr/>
        </p:nvSpPr>
        <p:spPr bwMode="auto">
          <a:xfrm flipV="1">
            <a:off x="2895600" y="2514600"/>
            <a:ext cx="6324600" cy="3124200"/>
          </a:xfrm>
          <a:prstGeom prst="line">
            <a:avLst/>
          </a:prstGeom>
          <a:noFill/>
          <a:ln w="190500">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8800" name="Text Box 32"/>
          <p:cNvSpPr txBox="1">
            <a:spLocks noChangeArrowheads="1"/>
          </p:cNvSpPr>
          <p:nvPr/>
        </p:nvSpPr>
        <p:spPr bwMode="auto">
          <a:xfrm>
            <a:off x="1898780" y="4836468"/>
            <a:ext cx="774571" cy="461665"/>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2400">
                <a:latin typeface="Times New Roman" panose="02020603050405020304" pitchFamily="18" charset="0"/>
              </a:rPr>
              <a:t>(0,0)</a:t>
            </a:r>
          </a:p>
        </p:txBody>
      </p:sp>
      <p:sp>
        <p:nvSpPr>
          <p:cNvPr id="288801" name="Text Box 33"/>
          <p:cNvSpPr txBox="1">
            <a:spLocks noChangeArrowheads="1"/>
          </p:cNvSpPr>
          <p:nvPr/>
        </p:nvSpPr>
        <p:spPr bwMode="auto">
          <a:xfrm>
            <a:off x="8147180" y="1788468"/>
            <a:ext cx="774571" cy="461665"/>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2400">
                <a:latin typeface="Times New Roman" panose="02020603050405020304" pitchFamily="18" charset="0"/>
              </a:rPr>
              <a:t>(4,2)</a:t>
            </a:r>
          </a:p>
        </p:txBody>
      </p:sp>
    </p:spTree>
    <p:extLst>
      <p:ext uri="{BB962C8B-B14F-4D97-AF65-F5344CB8AC3E}">
        <p14:creationId xmlns:p14="http://schemas.microsoft.com/office/powerpoint/2010/main" val="3037069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88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887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8878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8880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879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8878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8878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8878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8878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288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82" grpId="0" animBg="1"/>
      <p:bldP spid="288784" grpId="0" animBg="1"/>
      <p:bldP spid="288785" grpId="0" animBg="1"/>
      <p:bldP spid="288786" grpId="0" animBg="1"/>
      <p:bldP spid="288787" grpId="0" animBg="1"/>
      <p:bldP spid="288788" grpId="0" animBg="1"/>
      <p:bldP spid="288789" grpId="0" animBg="1"/>
      <p:bldP spid="288798" grpId="0" animBg="1"/>
      <p:bldP spid="288800" grpId="0" animBg="1" autoUpdateAnimBg="0"/>
      <p:bldP spid="288801"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 name="Slide Number Placeholder 5"/>
          <p:cNvSpPr>
            <a:spLocks noGrp="1"/>
          </p:cNvSpPr>
          <p:nvPr>
            <p:ph type="sldNum" sz="quarter" idx="12"/>
          </p:nvPr>
        </p:nvSpPr>
        <p:spPr/>
        <p:txBody>
          <a:bodyPr/>
          <a:lstStyle/>
          <a:p>
            <a:fld id="{A6C43E67-5406-4404-B911-06DA930C81A5}" type="slidenum">
              <a:rPr lang="en-US" altLang="ar-EG"/>
              <a:pPr/>
              <a:t>15</a:t>
            </a:fld>
            <a:endParaRPr lang="en-US" altLang="ar-EG"/>
          </a:p>
        </p:txBody>
      </p:sp>
      <p:sp>
        <p:nvSpPr>
          <p:cNvPr id="293890" name="Rectangle 2"/>
          <p:cNvSpPr>
            <a:spLocks noGrp="1"/>
          </p:cNvSpPr>
          <p:nvPr>
            <p:ph type="title" idx="4294967295"/>
          </p:nvPr>
        </p:nvSpPr>
        <p:spPr>
          <a:xfrm>
            <a:off x="1919288" y="765176"/>
            <a:ext cx="8229600" cy="722313"/>
          </a:xfrm>
        </p:spPr>
        <p:txBody>
          <a:bodyPr>
            <a:normAutofit/>
          </a:bodyPr>
          <a:lstStyle/>
          <a:p>
            <a:pPr algn="ctr" rtl="0"/>
            <a:r>
              <a:rPr lang="en-US" altLang="ar-EG" b="1" dirty="0"/>
              <a:t>The Ideal Line</a:t>
            </a:r>
          </a:p>
        </p:txBody>
      </p:sp>
      <p:sp>
        <p:nvSpPr>
          <p:cNvPr id="293891" name="Rectangle 3"/>
          <p:cNvSpPr>
            <a:spLocks noGrp="1"/>
          </p:cNvSpPr>
          <p:nvPr>
            <p:ph type="body" idx="4294967295"/>
          </p:nvPr>
        </p:nvSpPr>
        <p:spPr>
          <a:xfrm>
            <a:off x="1119116" y="2209800"/>
            <a:ext cx="3376684" cy="4114800"/>
          </a:xfrm>
        </p:spPr>
        <p:txBody>
          <a:bodyPr/>
          <a:lstStyle/>
          <a:p>
            <a:pPr algn="l" rtl="0"/>
            <a:r>
              <a:rPr lang="en-US" sz="2200" dirty="0"/>
              <a:t>Straight lines should appear as a straight line</a:t>
            </a:r>
          </a:p>
          <a:p>
            <a:pPr algn="l" rtl="0"/>
            <a:r>
              <a:rPr lang="en-US" altLang="ar-EG" sz="2200" dirty="0" smtClean="0"/>
              <a:t>Uniform </a:t>
            </a:r>
            <a:r>
              <a:rPr lang="en-US" altLang="ar-EG" sz="2200" dirty="0"/>
              <a:t>thickness and </a:t>
            </a:r>
            <a:r>
              <a:rPr lang="en-US" altLang="ar-EG" sz="2200" dirty="0" smtClean="0"/>
              <a:t>brightness</a:t>
            </a:r>
          </a:p>
          <a:p>
            <a:pPr algn="l" rtl="0"/>
            <a:r>
              <a:rPr lang="en-US" sz="2200" dirty="0"/>
              <a:t>primitives should start and end accurately</a:t>
            </a:r>
            <a:endParaRPr lang="en-US" altLang="ar-EG" sz="2200" dirty="0"/>
          </a:p>
          <a:p>
            <a:pPr algn="l" rtl="0"/>
            <a:r>
              <a:rPr lang="en-US" altLang="ar-EG" sz="2200" dirty="0"/>
              <a:t>Pixels near the ideal line are “on”</a:t>
            </a:r>
          </a:p>
          <a:p>
            <a:pPr algn="l" rtl="0"/>
            <a:r>
              <a:rPr lang="en-US" sz="2200" dirty="0"/>
              <a:t>Lines should be drawn rapidly</a:t>
            </a:r>
            <a:endParaRPr lang="en-US" altLang="ar-EG" sz="2200" dirty="0"/>
          </a:p>
        </p:txBody>
      </p:sp>
      <p:sp>
        <p:nvSpPr>
          <p:cNvPr id="293892" name="Rectangle 4"/>
          <p:cNvSpPr>
            <a:spLocks noChangeArrowheads="1"/>
          </p:cNvSpPr>
          <p:nvPr/>
        </p:nvSpPr>
        <p:spPr bwMode="auto">
          <a:xfrm>
            <a:off x="4572000" y="1600200"/>
            <a:ext cx="5943600" cy="3200400"/>
          </a:xfrm>
          <a:prstGeom prst="rect">
            <a:avLst/>
          </a:prstGeom>
          <a:solidFill>
            <a:srgbClr val="FFFF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893" name="Line 5"/>
          <p:cNvSpPr>
            <a:spLocks noChangeShapeType="1"/>
          </p:cNvSpPr>
          <p:nvPr/>
        </p:nvSpPr>
        <p:spPr bwMode="auto">
          <a:xfrm>
            <a:off x="4572000" y="20574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894" name="Line 6"/>
          <p:cNvSpPr>
            <a:spLocks noChangeShapeType="1"/>
          </p:cNvSpPr>
          <p:nvPr/>
        </p:nvSpPr>
        <p:spPr bwMode="auto">
          <a:xfrm>
            <a:off x="4572000" y="17526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895" name="Line 7"/>
          <p:cNvSpPr>
            <a:spLocks noChangeShapeType="1"/>
          </p:cNvSpPr>
          <p:nvPr/>
        </p:nvSpPr>
        <p:spPr bwMode="auto">
          <a:xfrm>
            <a:off x="4572000" y="23622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896" name="Line 8"/>
          <p:cNvSpPr>
            <a:spLocks noChangeShapeType="1"/>
          </p:cNvSpPr>
          <p:nvPr/>
        </p:nvSpPr>
        <p:spPr bwMode="auto">
          <a:xfrm>
            <a:off x="4572000" y="26670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897" name="Line 9"/>
          <p:cNvSpPr>
            <a:spLocks noChangeShapeType="1"/>
          </p:cNvSpPr>
          <p:nvPr/>
        </p:nvSpPr>
        <p:spPr bwMode="auto">
          <a:xfrm>
            <a:off x="4572000" y="29718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898" name="Line 10"/>
          <p:cNvSpPr>
            <a:spLocks noChangeShapeType="1"/>
          </p:cNvSpPr>
          <p:nvPr/>
        </p:nvSpPr>
        <p:spPr bwMode="auto">
          <a:xfrm>
            <a:off x="4572000" y="32766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899" name="Line 11"/>
          <p:cNvSpPr>
            <a:spLocks noChangeShapeType="1"/>
          </p:cNvSpPr>
          <p:nvPr/>
        </p:nvSpPr>
        <p:spPr bwMode="auto">
          <a:xfrm>
            <a:off x="4572000" y="35814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0" name="Line 12"/>
          <p:cNvSpPr>
            <a:spLocks noChangeShapeType="1"/>
          </p:cNvSpPr>
          <p:nvPr/>
        </p:nvSpPr>
        <p:spPr bwMode="auto">
          <a:xfrm>
            <a:off x="4572000" y="38862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1" name="Line 13"/>
          <p:cNvSpPr>
            <a:spLocks noChangeShapeType="1"/>
          </p:cNvSpPr>
          <p:nvPr/>
        </p:nvSpPr>
        <p:spPr bwMode="auto">
          <a:xfrm>
            <a:off x="4572000" y="41910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2" name="Line 14"/>
          <p:cNvSpPr>
            <a:spLocks noChangeShapeType="1"/>
          </p:cNvSpPr>
          <p:nvPr/>
        </p:nvSpPr>
        <p:spPr bwMode="auto">
          <a:xfrm>
            <a:off x="4572000" y="4495800"/>
            <a:ext cx="59436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3" name="Line 15"/>
          <p:cNvSpPr>
            <a:spLocks noChangeShapeType="1"/>
          </p:cNvSpPr>
          <p:nvPr/>
        </p:nvSpPr>
        <p:spPr bwMode="auto">
          <a:xfrm flipV="1">
            <a:off x="48768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4" name="Line 16"/>
          <p:cNvSpPr>
            <a:spLocks noChangeShapeType="1"/>
          </p:cNvSpPr>
          <p:nvPr/>
        </p:nvSpPr>
        <p:spPr bwMode="auto">
          <a:xfrm flipV="1">
            <a:off x="51816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5" name="Line 17"/>
          <p:cNvSpPr>
            <a:spLocks noChangeShapeType="1"/>
          </p:cNvSpPr>
          <p:nvPr/>
        </p:nvSpPr>
        <p:spPr bwMode="auto">
          <a:xfrm flipV="1">
            <a:off x="54864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6" name="Line 18"/>
          <p:cNvSpPr>
            <a:spLocks noChangeShapeType="1"/>
          </p:cNvSpPr>
          <p:nvPr/>
        </p:nvSpPr>
        <p:spPr bwMode="auto">
          <a:xfrm flipV="1">
            <a:off x="57912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7" name="Line 19"/>
          <p:cNvSpPr>
            <a:spLocks noChangeShapeType="1"/>
          </p:cNvSpPr>
          <p:nvPr/>
        </p:nvSpPr>
        <p:spPr bwMode="auto">
          <a:xfrm flipV="1">
            <a:off x="60960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8" name="Line 20"/>
          <p:cNvSpPr>
            <a:spLocks noChangeShapeType="1"/>
          </p:cNvSpPr>
          <p:nvPr/>
        </p:nvSpPr>
        <p:spPr bwMode="auto">
          <a:xfrm flipV="1">
            <a:off x="64008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09" name="Line 21"/>
          <p:cNvSpPr>
            <a:spLocks noChangeShapeType="1"/>
          </p:cNvSpPr>
          <p:nvPr/>
        </p:nvSpPr>
        <p:spPr bwMode="auto">
          <a:xfrm flipV="1">
            <a:off x="67056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0" name="Line 22"/>
          <p:cNvSpPr>
            <a:spLocks noChangeShapeType="1"/>
          </p:cNvSpPr>
          <p:nvPr/>
        </p:nvSpPr>
        <p:spPr bwMode="auto">
          <a:xfrm flipV="1">
            <a:off x="70104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1" name="Line 23"/>
          <p:cNvSpPr>
            <a:spLocks noChangeShapeType="1"/>
          </p:cNvSpPr>
          <p:nvPr/>
        </p:nvSpPr>
        <p:spPr bwMode="auto">
          <a:xfrm flipV="1">
            <a:off x="73152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2" name="Line 24"/>
          <p:cNvSpPr>
            <a:spLocks noChangeShapeType="1"/>
          </p:cNvSpPr>
          <p:nvPr/>
        </p:nvSpPr>
        <p:spPr bwMode="auto">
          <a:xfrm flipV="1">
            <a:off x="76200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3" name="Line 25"/>
          <p:cNvSpPr>
            <a:spLocks noChangeShapeType="1"/>
          </p:cNvSpPr>
          <p:nvPr/>
        </p:nvSpPr>
        <p:spPr bwMode="auto">
          <a:xfrm flipV="1">
            <a:off x="79248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4" name="Line 26"/>
          <p:cNvSpPr>
            <a:spLocks noChangeShapeType="1"/>
          </p:cNvSpPr>
          <p:nvPr/>
        </p:nvSpPr>
        <p:spPr bwMode="auto">
          <a:xfrm flipV="1">
            <a:off x="82296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5" name="Line 27"/>
          <p:cNvSpPr>
            <a:spLocks noChangeShapeType="1"/>
          </p:cNvSpPr>
          <p:nvPr/>
        </p:nvSpPr>
        <p:spPr bwMode="auto">
          <a:xfrm flipV="1">
            <a:off x="85344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6" name="Line 28"/>
          <p:cNvSpPr>
            <a:spLocks noChangeShapeType="1"/>
          </p:cNvSpPr>
          <p:nvPr/>
        </p:nvSpPr>
        <p:spPr bwMode="auto">
          <a:xfrm flipV="1">
            <a:off x="88392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7" name="Line 29"/>
          <p:cNvSpPr>
            <a:spLocks noChangeShapeType="1"/>
          </p:cNvSpPr>
          <p:nvPr/>
        </p:nvSpPr>
        <p:spPr bwMode="auto">
          <a:xfrm flipV="1">
            <a:off x="91440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8" name="Line 30"/>
          <p:cNvSpPr>
            <a:spLocks noChangeShapeType="1"/>
          </p:cNvSpPr>
          <p:nvPr/>
        </p:nvSpPr>
        <p:spPr bwMode="auto">
          <a:xfrm flipV="1">
            <a:off x="94488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19" name="Line 31"/>
          <p:cNvSpPr>
            <a:spLocks noChangeShapeType="1"/>
          </p:cNvSpPr>
          <p:nvPr/>
        </p:nvSpPr>
        <p:spPr bwMode="auto">
          <a:xfrm flipV="1">
            <a:off x="97536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20" name="Line 32"/>
          <p:cNvSpPr>
            <a:spLocks noChangeShapeType="1"/>
          </p:cNvSpPr>
          <p:nvPr/>
        </p:nvSpPr>
        <p:spPr bwMode="auto">
          <a:xfrm flipV="1">
            <a:off x="100584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21" name="Line 33"/>
          <p:cNvSpPr>
            <a:spLocks noChangeShapeType="1"/>
          </p:cNvSpPr>
          <p:nvPr/>
        </p:nvSpPr>
        <p:spPr bwMode="auto">
          <a:xfrm flipV="1">
            <a:off x="10363200" y="16002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22" name="Text Box 34"/>
          <p:cNvSpPr txBox="1">
            <a:spLocks noChangeArrowheads="1"/>
          </p:cNvSpPr>
          <p:nvPr/>
        </p:nvSpPr>
        <p:spPr bwMode="auto">
          <a:xfrm>
            <a:off x="4267200" y="4114800"/>
            <a:ext cx="8382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(2,2)</a:t>
            </a:r>
            <a:endParaRPr lang="en-US" altLang="ar-EG" sz="2400">
              <a:latin typeface="Times New Roman" panose="02020603050405020304" pitchFamily="18" charset="0"/>
            </a:endParaRPr>
          </a:p>
        </p:txBody>
      </p:sp>
      <p:sp>
        <p:nvSpPr>
          <p:cNvPr id="293923" name="Text Box 35"/>
          <p:cNvSpPr txBox="1">
            <a:spLocks noChangeArrowheads="1"/>
          </p:cNvSpPr>
          <p:nvPr/>
        </p:nvSpPr>
        <p:spPr bwMode="auto">
          <a:xfrm>
            <a:off x="9677400" y="2636838"/>
            <a:ext cx="9906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(17,8)</a:t>
            </a:r>
            <a:endParaRPr lang="en-US" altLang="ar-EG" sz="2400">
              <a:latin typeface="Times New Roman" panose="02020603050405020304" pitchFamily="18" charset="0"/>
            </a:endParaRPr>
          </a:p>
        </p:txBody>
      </p:sp>
      <p:sp>
        <p:nvSpPr>
          <p:cNvPr id="293924" name="Text Box 36"/>
          <p:cNvSpPr txBox="1">
            <a:spLocks noChangeArrowheads="1"/>
          </p:cNvSpPr>
          <p:nvPr/>
        </p:nvSpPr>
        <p:spPr bwMode="auto">
          <a:xfrm>
            <a:off x="4521534" y="4944026"/>
            <a:ext cx="6875463" cy="1811337"/>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eaLnBrk="0" hangingPunct="0">
              <a:spcBef>
                <a:spcPct val="50000"/>
              </a:spcBef>
            </a:pPr>
            <a:r>
              <a:rPr lang="en-US" altLang="ar-EG" sz="2400" dirty="0">
                <a:latin typeface="Times New Roman" panose="02020603050405020304" pitchFamily="18" charset="0"/>
              </a:rPr>
              <a:t>Discretization - converting a continuous signal into discrete elements.</a:t>
            </a:r>
          </a:p>
          <a:p>
            <a:pPr algn="l" eaLnBrk="0" hangingPunct="0">
              <a:spcBef>
                <a:spcPct val="50000"/>
              </a:spcBef>
            </a:pPr>
            <a:r>
              <a:rPr lang="en-US" altLang="ar-EG" sz="2400" dirty="0">
                <a:latin typeface="Times New Roman" panose="02020603050405020304" pitchFamily="18" charset="0"/>
              </a:rPr>
              <a:t>Scan Conversion - converting vertex/edges information into pixel data for display</a:t>
            </a:r>
          </a:p>
        </p:txBody>
      </p:sp>
      <p:sp>
        <p:nvSpPr>
          <p:cNvPr id="293925" name="Text Box 37"/>
          <p:cNvSpPr txBox="1">
            <a:spLocks noChangeArrowheads="1"/>
          </p:cNvSpPr>
          <p:nvPr/>
        </p:nvSpPr>
        <p:spPr bwMode="auto">
          <a:xfrm>
            <a:off x="955343" y="1676401"/>
            <a:ext cx="3481721"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eaLnBrk="0" hangingPunct="0">
              <a:spcBef>
                <a:spcPct val="50000"/>
              </a:spcBef>
            </a:pPr>
            <a:r>
              <a:rPr lang="en-US" altLang="ar-EG" sz="2800" u="sng" dirty="0">
                <a:latin typeface="Times New Roman" panose="02020603050405020304" pitchFamily="18" charset="0"/>
              </a:rPr>
              <a:t>What do we want?</a:t>
            </a:r>
            <a:endParaRPr lang="en-US" altLang="ar-EG" sz="1600" dirty="0">
              <a:latin typeface="Times New Roman" panose="02020603050405020304" pitchFamily="18" charset="0"/>
            </a:endParaRPr>
          </a:p>
        </p:txBody>
      </p:sp>
      <p:sp>
        <p:nvSpPr>
          <p:cNvPr id="293926" name="Rectangle 38"/>
          <p:cNvSpPr>
            <a:spLocks noChangeArrowheads="1"/>
          </p:cNvSpPr>
          <p:nvPr/>
        </p:nvSpPr>
        <p:spPr bwMode="auto">
          <a:xfrm>
            <a:off x="5181600" y="38862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27" name="Rectangle 39"/>
          <p:cNvSpPr>
            <a:spLocks noChangeArrowheads="1"/>
          </p:cNvSpPr>
          <p:nvPr/>
        </p:nvSpPr>
        <p:spPr bwMode="auto">
          <a:xfrm>
            <a:off x="5486400" y="38862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28" name="Rectangle 40"/>
          <p:cNvSpPr>
            <a:spLocks noChangeArrowheads="1"/>
          </p:cNvSpPr>
          <p:nvPr/>
        </p:nvSpPr>
        <p:spPr bwMode="auto">
          <a:xfrm>
            <a:off x="5791200" y="35814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29" name="Rectangle 41"/>
          <p:cNvSpPr>
            <a:spLocks noChangeArrowheads="1"/>
          </p:cNvSpPr>
          <p:nvPr/>
        </p:nvSpPr>
        <p:spPr bwMode="auto">
          <a:xfrm>
            <a:off x="6096000" y="35814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0" name="Rectangle 42"/>
          <p:cNvSpPr>
            <a:spLocks noChangeArrowheads="1"/>
          </p:cNvSpPr>
          <p:nvPr/>
        </p:nvSpPr>
        <p:spPr bwMode="auto">
          <a:xfrm>
            <a:off x="6400800" y="32766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1" name="Rectangle 43"/>
          <p:cNvSpPr>
            <a:spLocks noChangeArrowheads="1"/>
          </p:cNvSpPr>
          <p:nvPr/>
        </p:nvSpPr>
        <p:spPr bwMode="auto">
          <a:xfrm>
            <a:off x="6705600" y="32766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2" name="Rectangle 44"/>
          <p:cNvSpPr>
            <a:spLocks noChangeArrowheads="1"/>
          </p:cNvSpPr>
          <p:nvPr/>
        </p:nvSpPr>
        <p:spPr bwMode="auto">
          <a:xfrm>
            <a:off x="7315200" y="29718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3" name="Rectangle 45"/>
          <p:cNvSpPr>
            <a:spLocks noChangeArrowheads="1"/>
          </p:cNvSpPr>
          <p:nvPr/>
        </p:nvSpPr>
        <p:spPr bwMode="auto">
          <a:xfrm>
            <a:off x="7620000" y="29718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4" name="Rectangle 46"/>
          <p:cNvSpPr>
            <a:spLocks noChangeArrowheads="1"/>
          </p:cNvSpPr>
          <p:nvPr/>
        </p:nvSpPr>
        <p:spPr bwMode="auto">
          <a:xfrm>
            <a:off x="7010400" y="32766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5" name="Rectangle 47"/>
          <p:cNvSpPr>
            <a:spLocks noChangeArrowheads="1"/>
          </p:cNvSpPr>
          <p:nvPr/>
        </p:nvSpPr>
        <p:spPr bwMode="auto">
          <a:xfrm>
            <a:off x="7924800" y="26670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6" name="Rectangle 48"/>
          <p:cNvSpPr>
            <a:spLocks noChangeArrowheads="1"/>
          </p:cNvSpPr>
          <p:nvPr/>
        </p:nvSpPr>
        <p:spPr bwMode="auto">
          <a:xfrm>
            <a:off x="8229600" y="26670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7" name="Rectangle 49"/>
          <p:cNvSpPr>
            <a:spLocks noChangeArrowheads="1"/>
          </p:cNvSpPr>
          <p:nvPr/>
        </p:nvSpPr>
        <p:spPr bwMode="auto">
          <a:xfrm>
            <a:off x="8534400" y="26670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8" name="Rectangle 50"/>
          <p:cNvSpPr>
            <a:spLocks noChangeArrowheads="1"/>
          </p:cNvSpPr>
          <p:nvPr/>
        </p:nvSpPr>
        <p:spPr bwMode="auto">
          <a:xfrm>
            <a:off x="8839200" y="23622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39" name="Rectangle 51"/>
          <p:cNvSpPr>
            <a:spLocks noChangeArrowheads="1"/>
          </p:cNvSpPr>
          <p:nvPr/>
        </p:nvSpPr>
        <p:spPr bwMode="auto">
          <a:xfrm>
            <a:off x="9144000" y="23622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40" name="Rectangle 52"/>
          <p:cNvSpPr>
            <a:spLocks noChangeArrowheads="1"/>
          </p:cNvSpPr>
          <p:nvPr/>
        </p:nvSpPr>
        <p:spPr bwMode="auto">
          <a:xfrm>
            <a:off x="9448800" y="20574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41" name="Rectangle 53"/>
          <p:cNvSpPr>
            <a:spLocks noChangeArrowheads="1"/>
          </p:cNvSpPr>
          <p:nvPr/>
        </p:nvSpPr>
        <p:spPr bwMode="auto">
          <a:xfrm>
            <a:off x="9753600" y="2057400"/>
            <a:ext cx="304800" cy="304800"/>
          </a:xfrm>
          <a:prstGeom prst="rect">
            <a:avLst/>
          </a:prstGeom>
          <a:solidFill>
            <a:srgbClr val="0000FF"/>
          </a:solidFill>
          <a:ln>
            <a:noFill/>
          </a:ln>
          <a:effectLst/>
          <a:extLs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93942" name="Line 54"/>
          <p:cNvSpPr>
            <a:spLocks noChangeShapeType="1"/>
          </p:cNvSpPr>
          <p:nvPr/>
        </p:nvSpPr>
        <p:spPr bwMode="auto">
          <a:xfrm flipV="1">
            <a:off x="5334000" y="2209800"/>
            <a:ext cx="4572000" cy="1828800"/>
          </a:xfrm>
          <a:prstGeom prst="line">
            <a:avLst/>
          </a:prstGeom>
          <a:noFill/>
          <a:ln w="762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Tree>
    <p:extLst>
      <p:ext uri="{BB962C8B-B14F-4D97-AF65-F5344CB8AC3E}">
        <p14:creationId xmlns:p14="http://schemas.microsoft.com/office/powerpoint/2010/main" val="3739033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39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39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39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39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9393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9393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9393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9393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93933"/>
                                        </p:tgtEl>
                                        <p:attrNameLst>
                                          <p:attrName>style.visibility</p:attrName>
                                        </p:attrNameLst>
                                      </p:cBhvr>
                                      <p:to>
                                        <p:strVal val="visible"/>
                                      </p:to>
                                    </p:set>
                                  </p:childTnLst>
                                </p:cTn>
                              </p:par>
                            </p:childTnLst>
                          </p:cTn>
                        </p:par>
                        <p:par>
                          <p:cTn id="39" fill="hold" nodeType="afterGroup">
                            <p:stCondLst>
                              <p:cond delay="500"/>
                            </p:stCondLst>
                            <p:childTnLst>
                              <p:par>
                                <p:cTn id="40" presetID="1" presetClass="entr" presetSubtype="0" fill="hold" grpId="0" nodeType="afterEffect">
                                  <p:stCondLst>
                                    <p:cond delay="0"/>
                                  </p:stCondLst>
                                  <p:childTnLst>
                                    <p:set>
                                      <p:cBhvr>
                                        <p:cTn id="41" dur="1" fill="hold">
                                          <p:stCondLst>
                                            <p:cond delay="499"/>
                                          </p:stCondLst>
                                        </p:cTn>
                                        <p:tgtEl>
                                          <p:spTgt spid="293935"/>
                                        </p:tgtEl>
                                        <p:attrNameLst>
                                          <p:attrName>style.visibility</p:attrName>
                                        </p:attrNameLst>
                                      </p:cBhvr>
                                      <p:to>
                                        <p:strVal val="visible"/>
                                      </p:to>
                                    </p:set>
                                  </p:childTnLst>
                                </p:cTn>
                              </p:par>
                            </p:childTnLst>
                          </p:cTn>
                        </p:par>
                        <p:par>
                          <p:cTn id="42" fill="hold" nodeType="afterGroup">
                            <p:stCondLst>
                              <p:cond delay="1000"/>
                            </p:stCondLst>
                            <p:childTnLst>
                              <p:par>
                                <p:cTn id="43" presetID="1" presetClass="entr" presetSubtype="0" fill="hold" grpId="0" nodeType="afterEffect">
                                  <p:stCondLst>
                                    <p:cond delay="0"/>
                                  </p:stCondLst>
                                  <p:childTnLst>
                                    <p:set>
                                      <p:cBhvr>
                                        <p:cTn id="44" dur="1" fill="hold">
                                          <p:stCondLst>
                                            <p:cond delay="499"/>
                                          </p:stCondLst>
                                        </p:cTn>
                                        <p:tgtEl>
                                          <p:spTgt spid="293936"/>
                                        </p:tgtEl>
                                        <p:attrNameLst>
                                          <p:attrName>style.visibility</p:attrName>
                                        </p:attrNameLst>
                                      </p:cBhvr>
                                      <p:to>
                                        <p:strVal val="visible"/>
                                      </p:to>
                                    </p:set>
                                  </p:childTnLst>
                                </p:cTn>
                              </p:par>
                            </p:childTnLst>
                          </p:cTn>
                        </p:par>
                        <p:par>
                          <p:cTn id="45" fill="hold" nodeType="afterGroup">
                            <p:stCondLst>
                              <p:cond delay="1500"/>
                            </p:stCondLst>
                            <p:childTnLst>
                              <p:par>
                                <p:cTn id="46" presetID="1" presetClass="entr" presetSubtype="0" fill="hold" grpId="0" nodeType="afterEffect">
                                  <p:stCondLst>
                                    <p:cond delay="0"/>
                                  </p:stCondLst>
                                  <p:childTnLst>
                                    <p:set>
                                      <p:cBhvr>
                                        <p:cTn id="47" dur="1" fill="hold">
                                          <p:stCondLst>
                                            <p:cond delay="499"/>
                                          </p:stCondLst>
                                        </p:cTn>
                                        <p:tgtEl>
                                          <p:spTgt spid="293937"/>
                                        </p:tgtEl>
                                        <p:attrNameLst>
                                          <p:attrName>style.visibility</p:attrName>
                                        </p:attrNameLst>
                                      </p:cBhvr>
                                      <p:to>
                                        <p:strVal val="visible"/>
                                      </p:to>
                                    </p:set>
                                  </p:childTnLst>
                                </p:cTn>
                              </p:par>
                            </p:childTnLst>
                          </p:cTn>
                        </p:par>
                        <p:par>
                          <p:cTn id="48" fill="hold" nodeType="afterGroup">
                            <p:stCondLst>
                              <p:cond delay="2000"/>
                            </p:stCondLst>
                            <p:childTnLst>
                              <p:par>
                                <p:cTn id="49" presetID="1" presetClass="entr" presetSubtype="0" fill="hold" grpId="0" nodeType="afterEffect">
                                  <p:stCondLst>
                                    <p:cond delay="0"/>
                                  </p:stCondLst>
                                  <p:childTnLst>
                                    <p:set>
                                      <p:cBhvr>
                                        <p:cTn id="50" dur="1" fill="hold">
                                          <p:stCondLst>
                                            <p:cond delay="499"/>
                                          </p:stCondLst>
                                        </p:cTn>
                                        <p:tgtEl>
                                          <p:spTgt spid="293938"/>
                                        </p:tgtEl>
                                        <p:attrNameLst>
                                          <p:attrName>style.visibility</p:attrName>
                                        </p:attrNameLst>
                                      </p:cBhvr>
                                      <p:to>
                                        <p:strVal val="visible"/>
                                      </p:to>
                                    </p:set>
                                  </p:childTnLst>
                                </p:cTn>
                              </p:par>
                            </p:childTnLst>
                          </p:cTn>
                        </p:par>
                        <p:par>
                          <p:cTn id="51" fill="hold" nodeType="afterGroup">
                            <p:stCondLst>
                              <p:cond delay="2500"/>
                            </p:stCondLst>
                            <p:childTnLst>
                              <p:par>
                                <p:cTn id="52" presetID="1" presetClass="entr" presetSubtype="0" fill="hold" grpId="0" nodeType="afterEffect">
                                  <p:stCondLst>
                                    <p:cond delay="0"/>
                                  </p:stCondLst>
                                  <p:childTnLst>
                                    <p:set>
                                      <p:cBhvr>
                                        <p:cTn id="53" dur="1" fill="hold">
                                          <p:stCondLst>
                                            <p:cond delay="499"/>
                                          </p:stCondLst>
                                        </p:cTn>
                                        <p:tgtEl>
                                          <p:spTgt spid="293939"/>
                                        </p:tgtEl>
                                        <p:attrNameLst>
                                          <p:attrName>style.visibility</p:attrName>
                                        </p:attrNameLst>
                                      </p:cBhvr>
                                      <p:to>
                                        <p:strVal val="visible"/>
                                      </p:to>
                                    </p:set>
                                  </p:childTnLst>
                                </p:cTn>
                              </p:par>
                            </p:childTnLst>
                          </p:cTn>
                        </p:par>
                        <p:par>
                          <p:cTn id="54" fill="hold" nodeType="afterGroup">
                            <p:stCondLst>
                              <p:cond delay="3000"/>
                            </p:stCondLst>
                            <p:childTnLst>
                              <p:par>
                                <p:cTn id="55" presetID="1" presetClass="entr" presetSubtype="0" fill="hold" grpId="0" nodeType="afterEffect">
                                  <p:stCondLst>
                                    <p:cond delay="0"/>
                                  </p:stCondLst>
                                  <p:childTnLst>
                                    <p:set>
                                      <p:cBhvr>
                                        <p:cTn id="56" dur="1" fill="hold">
                                          <p:stCondLst>
                                            <p:cond delay="499"/>
                                          </p:stCondLst>
                                        </p:cTn>
                                        <p:tgtEl>
                                          <p:spTgt spid="29394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293925"/>
                                        </p:tgtEl>
                                        <p:attrNameLst>
                                          <p:attrName>style.visibility</p:attrName>
                                        </p:attrNameLst>
                                      </p:cBhvr>
                                      <p:to>
                                        <p:strVal val="visible"/>
                                      </p:to>
                                    </p:set>
                                  </p:childTnLst>
                                </p:cTn>
                              </p:par>
                            </p:childTnLst>
                          </p:cTn>
                        </p:par>
                        <p:par>
                          <p:cTn id="61" fill="hold" nodeType="afterGroup">
                            <p:stCondLst>
                              <p:cond delay="500"/>
                            </p:stCondLst>
                            <p:childTnLst>
                              <p:par>
                                <p:cTn id="62" presetID="1" presetClass="entr" presetSubtype="0" fill="hold" grpId="0" nodeType="afterEffect">
                                  <p:stCondLst>
                                    <p:cond delay="0"/>
                                  </p:stCondLst>
                                  <p:childTnLst>
                                    <p:set>
                                      <p:cBhvr>
                                        <p:cTn id="63" dur="1" fill="hold">
                                          <p:stCondLst>
                                            <p:cond delay="499"/>
                                          </p:stCondLst>
                                        </p:cTn>
                                        <p:tgtEl>
                                          <p:spTgt spid="293941"/>
                                        </p:tgtEl>
                                        <p:attrNameLst>
                                          <p:attrName>style.visibility</p:attrName>
                                        </p:attrNameLst>
                                      </p:cBhvr>
                                      <p:to>
                                        <p:strVal val="visible"/>
                                      </p:to>
                                    </p:set>
                                  </p:childTnLst>
                                </p:cTn>
                              </p:par>
                            </p:childTnLst>
                          </p:cTn>
                        </p:par>
                      </p:childTnLst>
                    </p:cTn>
                  </p:par>
                  <p:par>
                    <p:cTn id="64" fill="hold">
                      <p:stCondLst>
                        <p:cond delay="indefinite"/>
                      </p:stCondLst>
                      <p:childTnLst>
                        <p:par>
                          <p:cTn id="65" fill="hold" nodeType="afterGroup">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93891">
                                            <p:txEl>
                                              <p:pRg st="0" end="0"/>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93891">
                                            <p:txEl>
                                              <p:pRg st="1" end="1"/>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293891">
                                            <p:txEl>
                                              <p:pRg st="2" end="2"/>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93891">
                                            <p:txEl>
                                              <p:pRg st="3" end="3"/>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93891">
                                            <p:txEl>
                                              <p:pRg st="4" end="4"/>
                                            </p:txEl>
                                          </p:spTgt>
                                        </p:tgtEl>
                                        <p:attrNameLst>
                                          <p:attrName>style.visibility</p:attrName>
                                        </p:attrNameLst>
                                      </p:cBhvr>
                                      <p:to>
                                        <p:strVal val="visible"/>
                                      </p:to>
                                    </p:set>
                                  </p:childTnLst>
                                </p:cTn>
                              </p:par>
                            </p:childTnLst>
                          </p:cTn>
                        </p:par>
                        <p:par>
                          <p:cTn id="84" fill="hold">
                            <p:stCondLst>
                              <p:cond delay="0"/>
                            </p:stCondLst>
                            <p:childTnLst>
                              <p:par>
                                <p:cTn id="85" presetID="1" presetClass="entr" presetSubtype="0" fill="hold" grpId="0" nodeType="afterEffect">
                                  <p:stCondLst>
                                    <p:cond delay="0"/>
                                  </p:stCondLst>
                                  <p:childTnLst>
                                    <p:set>
                                      <p:cBhvr>
                                        <p:cTn id="86" dur="1" fill="hold">
                                          <p:stCondLst>
                                            <p:cond delay="499"/>
                                          </p:stCondLst>
                                        </p:cTn>
                                        <p:tgtEl>
                                          <p:spTgt spid="2939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uiExpand="1" build="p"/>
      <p:bldP spid="293924" grpId="0" animBg="1" autoUpdateAnimBg="0"/>
      <p:bldP spid="293925" grpId="0" autoUpdateAnimBg="0"/>
      <p:bldP spid="293926" grpId="0" animBg="1"/>
      <p:bldP spid="293927" grpId="0" animBg="1"/>
      <p:bldP spid="293928" grpId="0" animBg="1"/>
      <p:bldP spid="293929" grpId="0" animBg="1"/>
      <p:bldP spid="293930" grpId="0" animBg="1"/>
      <p:bldP spid="293931" grpId="0" animBg="1"/>
      <p:bldP spid="293932" grpId="0" animBg="1"/>
      <p:bldP spid="293933" grpId="0" animBg="1"/>
      <p:bldP spid="293934" grpId="0" animBg="1"/>
      <p:bldP spid="293935" grpId="0" animBg="1"/>
      <p:bldP spid="293936" grpId="0" animBg="1"/>
      <p:bldP spid="293937" grpId="0" animBg="1"/>
      <p:bldP spid="293938" grpId="0" animBg="1"/>
      <p:bldP spid="293939" grpId="0" animBg="1"/>
      <p:bldP spid="293940" grpId="0" animBg="1"/>
      <p:bldP spid="29394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FE9F71-21D3-4905-9433-6EBA7C25B38F}" type="slidenum">
              <a:rPr lang="en-US" altLang="ar-EG"/>
              <a:pPr/>
              <a:t>16</a:t>
            </a:fld>
            <a:endParaRPr lang="en-US" altLang="ar-EG"/>
          </a:p>
        </p:txBody>
      </p:sp>
      <p:sp>
        <p:nvSpPr>
          <p:cNvPr id="323586" name="Rectangle 2"/>
          <p:cNvSpPr>
            <a:spLocks noGrp="1" noChangeArrowheads="1"/>
          </p:cNvSpPr>
          <p:nvPr>
            <p:ph type="title" idx="4294967295"/>
          </p:nvPr>
        </p:nvSpPr>
        <p:spPr>
          <a:xfrm>
            <a:off x="1919288" y="260351"/>
            <a:ext cx="7696200" cy="1069975"/>
          </a:xfrm>
        </p:spPr>
        <p:txBody>
          <a:bodyPr vert="horz" lIns="91440" tIns="45720" rIns="91440" bIns="45720" rtlCol="1" anchor="ctr">
            <a:normAutofit/>
          </a:bodyPr>
          <a:lstStyle/>
          <a:p>
            <a:pPr algn="ctr"/>
            <a:r>
              <a:rPr lang="en-US" altLang="ar-EG" sz="4000" b="1" dirty="0"/>
              <a:t>Line Drawing Algorithms</a:t>
            </a:r>
          </a:p>
        </p:txBody>
      </p:sp>
      <p:sp>
        <p:nvSpPr>
          <p:cNvPr id="399363" name="Rectangle 3"/>
          <p:cNvSpPr>
            <a:spLocks noGrp="1" noChangeArrowheads="1"/>
          </p:cNvSpPr>
          <p:nvPr>
            <p:ph type="body" idx="4294967295"/>
          </p:nvPr>
        </p:nvSpPr>
        <p:spPr>
          <a:xfrm>
            <a:off x="1555847" y="1757076"/>
            <a:ext cx="8904027" cy="5005388"/>
          </a:xfrm>
        </p:spPr>
        <p:txBody>
          <a:bodyPr/>
          <a:lstStyle/>
          <a:p>
            <a:pPr algn="l" rtl="0">
              <a:lnSpc>
                <a:spcPct val="90000"/>
              </a:lnSpc>
            </a:pPr>
            <a:r>
              <a:rPr lang="en-US" altLang="ar-EG" sz="2400" dirty="0"/>
              <a:t>Line drawn as pixels</a:t>
            </a:r>
          </a:p>
          <a:p>
            <a:pPr algn="l" rtl="0">
              <a:lnSpc>
                <a:spcPct val="90000"/>
              </a:lnSpc>
            </a:pPr>
            <a:r>
              <a:rPr lang="en-US" altLang="ar-EG" sz="2400" dirty="0"/>
              <a:t>Graphics system </a:t>
            </a:r>
          </a:p>
          <a:p>
            <a:pPr lvl="1" algn="just" rtl="0">
              <a:lnSpc>
                <a:spcPct val="90000"/>
              </a:lnSpc>
            </a:pPr>
            <a:r>
              <a:rPr lang="en-US" altLang="ar-EG" dirty="0" smtClean="0"/>
              <a:t>Projects the endpoints to their pixel locations in the frame buffer (screen coordinates as integers)</a:t>
            </a:r>
          </a:p>
          <a:p>
            <a:pPr lvl="1" algn="just" rtl="0">
              <a:lnSpc>
                <a:spcPct val="90000"/>
              </a:lnSpc>
            </a:pPr>
            <a:r>
              <a:rPr lang="en-US" altLang="ar-EG" dirty="0" smtClean="0"/>
              <a:t>Finds a path of pixels between the two</a:t>
            </a:r>
          </a:p>
          <a:p>
            <a:pPr lvl="1" algn="just" rtl="0">
              <a:lnSpc>
                <a:spcPct val="90000"/>
              </a:lnSpc>
            </a:pPr>
            <a:r>
              <a:rPr lang="en-US" altLang="ar-EG" dirty="0" smtClean="0"/>
              <a:t>Loads the color</a:t>
            </a:r>
          </a:p>
          <a:p>
            <a:pPr lvl="1" algn="just" rtl="0">
              <a:lnSpc>
                <a:spcPct val="90000"/>
              </a:lnSpc>
            </a:pPr>
            <a:r>
              <a:rPr lang="en-US" altLang="ar-EG" dirty="0" smtClean="0"/>
              <a:t>Plots the line on the monitor from frame buffer (video controller)</a:t>
            </a:r>
          </a:p>
          <a:p>
            <a:pPr lvl="1" algn="just" rtl="0">
              <a:lnSpc>
                <a:spcPct val="90000"/>
              </a:lnSpc>
            </a:pPr>
            <a:r>
              <a:rPr lang="en-US" altLang="ar-EG" dirty="0" smtClean="0"/>
              <a:t>Rounding causes all lines except horizontal or vertical to be displayed with low resolution</a:t>
            </a:r>
          </a:p>
        </p:txBody>
      </p:sp>
    </p:spTree>
    <p:extLst>
      <p:ext uri="{BB962C8B-B14F-4D97-AF65-F5344CB8AC3E}">
        <p14:creationId xmlns:p14="http://schemas.microsoft.com/office/powerpoint/2010/main" val="2189764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40EB37A-D7CF-401F-9165-FFFDE8EAAAB6}" type="slidenum">
              <a:rPr lang="en-US" altLang="ar-EG"/>
              <a:pPr/>
              <a:t>17</a:t>
            </a:fld>
            <a:endParaRPr lang="en-US" altLang="ar-EG"/>
          </a:p>
        </p:txBody>
      </p:sp>
      <p:sp>
        <p:nvSpPr>
          <p:cNvPr id="324610" name="Rectangle 2"/>
          <p:cNvSpPr>
            <a:spLocks noGrp="1" noChangeArrowheads="1"/>
          </p:cNvSpPr>
          <p:nvPr>
            <p:ph type="title" idx="4294967295"/>
          </p:nvPr>
        </p:nvSpPr>
        <p:spPr>
          <a:xfrm>
            <a:off x="2209800" y="228601"/>
            <a:ext cx="7696200" cy="1069975"/>
          </a:xfrm>
        </p:spPr>
        <p:txBody>
          <a:bodyPr vert="horz" lIns="91440" tIns="45720" rIns="91440" bIns="45720" rtlCol="1" anchor="ctr">
            <a:normAutofit fontScale="90000"/>
          </a:bodyPr>
          <a:lstStyle/>
          <a:p>
            <a:pPr algn="ctr"/>
            <a:r>
              <a:rPr lang="en-US" altLang="ar-EG" sz="3600" b="1" dirty="0"/>
              <a:t>Line Drawing Algorithms (slope intercept method)</a:t>
            </a:r>
          </a:p>
        </p:txBody>
      </p:sp>
      <p:sp>
        <p:nvSpPr>
          <p:cNvPr id="411651" name="Rectangle 3"/>
          <p:cNvSpPr>
            <a:spLocks noGrp="1" noChangeArrowheads="1"/>
          </p:cNvSpPr>
          <p:nvPr>
            <p:ph type="body" idx="4294967295"/>
          </p:nvPr>
        </p:nvSpPr>
        <p:spPr>
          <a:xfrm>
            <a:off x="1296537" y="1447800"/>
            <a:ext cx="8685663" cy="4419600"/>
          </a:xfrm>
        </p:spPr>
        <p:txBody>
          <a:bodyPr/>
          <a:lstStyle/>
          <a:p>
            <a:pPr algn="l" rtl="0">
              <a:lnSpc>
                <a:spcPct val="90000"/>
              </a:lnSpc>
            </a:pPr>
            <a:r>
              <a:rPr lang="en-US" altLang="ar-EG" dirty="0" smtClean="0"/>
              <a:t>Line equation</a:t>
            </a:r>
          </a:p>
          <a:p>
            <a:pPr lvl="1" algn="l" rtl="0">
              <a:lnSpc>
                <a:spcPct val="90000"/>
              </a:lnSpc>
            </a:pPr>
            <a:r>
              <a:rPr lang="en-US" altLang="ar-EG" dirty="0" smtClean="0"/>
              <a:t>Slope-intercept form</a:t>
            </a:r>
            <a:br>
              <a:rPr lang="en-US" altLang="ar-EG" dirty="0" smtClean="0"/>
            </a:br>
            <a:r>
              <a:rPr lang="en-US" altLang="ar-EG" dirty="0" smtClean="0"/>
              <a:t>                  y = m . x + b</a:t>
            </a:r>
            <a:br>
              <a:rPr lang="en-US" altLang="ar-EG" dirty="0" smtClean="0"/>
            </a:br>
            <a:r>
              <a:rPr lang="en-US" altLang="ar-EG" dirty="0" smtClean="0"/>
              <a:t>slope m</a:t>
            </a:r>
            <a:br>
              <a:rPr lang="en-US" altLang="ar-EG" dirty="0" smtClean="0"/>
            </a:br>
            <a:r>
              <a:rPr lang="en-US" altLang="ar-EG" dirty="0" smtClean="0"/>
              <a:t>Y-intercept b</a:t>
            </a:r>
          </a:p>
          <a:p>
            <a:pPr lvl="1" algn="l" rtl="0">
              <a:lnSpc>
                <a:spcPct val="90000"/>
              </a:lnSpc>
            </a:pPr>
            <a:r>
              <a:rPr lang="en-US" altLang="ar-EG" dirty="0" smtClean="0"/>
              <a:t>Slope</a:t>
            </a:r>
          </a:p>
          <a:p>
            <a:pPr lvl="1" algn="l" rtl="0">
              <a:lnSpc>
                <a:spcPct val="90000"/>
              </a:lnSpc>
            </a:pPr>
            <a:endParaRPr lang="en-US" altLang="ar-EG" dirty="0" smtClean="0"/>
          </a:p>
          <a:p>
            <a:pPr lvl="1" algn="l" rtl="0">
              <a:lnSpc>
                <a:spcPct val="90000"/>
              </a:lnSpc>
            </a:pPr>
            <a:endParaRPr lang="en-US" altLang="ar-EG" dirty="0" smtClean="0"/>
          </a:p>
          <a:p>
            <a:pPr lvl="1" algn="l" rtl="0">
              <a:lnSpc>
                <a:spcPct val="90000"/>
              </a:lnSpc>
            </a:pPr>
            <a:r>
              <a:rPr lang="en-US" altLang="ar-EG" dirty="0" smtClean="0"/>
              <a:t>Y-intercept</a:t>
            </a:r>
          </a:p>
          <a:p>
            <a:pPr lvl="1" algn="l" rtl="0">
              <a:lnSpc>
                <a:spcPct val="90000"/>
              </a:lnSpc>
            </a:pPr>
            <a:endParaRPr lang="en-US" altLang="ar-EG" dirty="0" smtClean="0"/>
          </a:p>
          <a:p>
            <a:pPr lvl="1" algn="l" rtl="0">
              <a:lnSpc>
                <a:spcPct val="90000"/>
              </a:lnSpc>
            </a:pPr>
            <a:endParaRPr lang="en-US" altLang="ar-EG" dirty="0" smtClean="0"/>
          </a:p>
        </p:txBody>
      </p:sp>
      <p:graphicFrame>
        <p:nvGraphicFramePr>
          <p:cNvPr id="324612" name="Object 4"/>
          <p:cNvGraphicFramePr>
            <a:graphicFrameLocks noChangeAspect="1"/>
          </p:cNvGraphicFramePr>
          <p:nvPr>
            <p:extLst>
              <p:ext uri="{D42A27DB-BD31-4B8C-83A1-F6EECF244321}">
                <p14:modId xmlns:p14="http://schemas.microsoft.com/office/powerpoint/2010/main" val="606897223"/>
              </p:ext>
            </p:extLst>
          </p:nvPr>
        </p:nvGraphicFramePr>
        <p:xfrm>
          <a:off x="3090863" y="3429000"/>
          <a:ext cx="3836987" cy="1106488"/>
        </p:xfrm>
        <a:graphic>
          <a:graphicData uri="http://schemas.openxmlformats.org/presentationml/2006/ole">
            <mc:AlternateContent xmlns:mc="http://schemas.openxmlformats.org/markup-compatibility/2006">
              <mc:Choice xmlns:v="urn:schemas-microsoft-com:vml" Requires="v">
                <p:oleObj spid="_x0000_s1236" name="Equation" r:id="rId3" imgW="1168200" imgH="457200" progId="Equation.3">
                  <p:embed/>
                </p:oleObj>
              </mc:Choice>
              <mc:Fallback>
                <p:oleObj name="Equation" r:id="rId3" imgW="1168200" imgH="457200" progId="Equation.3">
                  <p:embed/>
                  <p:pic>
                    <p:nvPicPr>
                      <p:cNvPr id="0" name=""/>
                      <p:cNvPicPr>
                        <a:picLocks noChangeAspect="1" noChangeArrowheads="1"/>
                      </p:cNvPicPr>
                      <p:nvPr/>
                    </p:nvPicPr>
                    <p:blipFill>
                      <a:blip r:embed="rId4"/>
                      <a:srcRect/>
                      <a:stretch>
                        <a:fillRect/>
                      </a:stretch>
                    </p:blipFill>
                    <p:spPr bwMode="auto">
                      <a:xfrm>
                        <a:off x="3090863" y="3429000"/>
                        <a:ext cx="3836987" cy="11064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4613" name="Object 5"/>
          <p:cNvGraphicFramePr>
            <a:graphicFrameLocks noChangeAspect="1"/>
          </p:cNvGraphicFramePr>
          <p:nvPr>
            <p:extLst>
              <p:ext uri="{D42A27DB-BD31-4B8C-83A1-F6EECF244321}">
                <p14:modId xmlns:p14="http://schemas.microsoft.com/office/powerpoint/2010/main" val="2556885429"/>
              </p:ext>
            </p:extLst>
          </p:nvPr>
        </p:nvGraphicFramePr>
        <p:xfrm>
          <a:off x="3271048" y="5013325"/>
          <a:ext cx="2235200" cy="541338"/>
        </p:xfrm>
        <a:graphic>
          <a:graphicData uri="http://schemas.openxmlformats.org/presentationml/2006/ole">
            <mc:AlternateContent xmlns:mc="http://schemas.openxmlformats.org/markup-compatibility/2006">
              <mc:Choice xmlns:v="urn:schemas-microsoft-com:vml" Requires="v">
                <p:oleObj spid="_x0000_s1237" name="Equation" r:id="rId5" imgW="799920" imgH="190440" progId="Equation.3">
                  <p:embed/>
                </p:oleObj>
              </mc:Choice>
              <mc:Fallback>
                <p:oleObj name="Equation" r:id="rId5" imgW="799920" imgH="1904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1048" y="5013325"/>
                        <a:ext cx="2235200" cy="5413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72018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3CEB56A-700B-4E96-8E5A-7A6EE932A1C5}" type="slidenum">
              <a:rPr lang="en-US" altLang="ar-EG"/>
              <a:pPr/>
              <a:t>18</a:t>
            </a:fld>
            <a:endParaRPr lang="en-US" altLang="ar-EG"/>
          </a:p>
        </p:txBody>
      </p:sp>
      <p:sp>
        <p:nvSpPr>
          <p:cNvPr id="325634" name="Rectangle 2"/>
          <p:cNvSpPr>
            <a:spLocks noGrp="1" noChangeArrowheads="1"/>
          </p:cNvSpPr>
          <p:nvPr>
            <p:ph type="title" idx="4294967295"/>
          </p:nvPr>
        </p:nvSpPr>
        <p:spPr>
          <a:xfrm>
            <a:off x="2209800" y="228601"/>
            <a:ext cx="7696200" cy="1069975"/>
          </a:xfrm>
        </p:spPr>
        <p:txBody>
          <a:bodyPr vert="horz" lIns="91440" tIns="45720" rIns="91440" bIns="45720" rtlCol="1" anchor="ctr">
            <a:normAutofit/>
          </a:bodyPr>
          <a:lstStyle/>
          <a:p>
            <a:pPr algn="ctr"/>
            <a:r>
              <a:rPr lang="en-US" altLang="ar-EG" sz="4000" b="1" dirty="0"/>
              <a:t>Line Drawing Algorithms</a:t>
            </a:r>
          </a:p>
        </p:txBody>
      </p:sp>
      <p:sp>
        <p:nvSpPr>
          <p:cNvPr id="412675" name="Rectangle 3"/>
          <p:cNvSpPr>
            <a:spLocks noGrp="1" noChangeArrowheads="1"/>
          </p:cNvSpPr>
          <p:nvPr>
            <p:ph type="body" idx="4294967295"/>
          </p:nvPr>
        </p:nvSpPr>
        <p:spPr>
          <a:xfrm>
            <a:off x="968991" y="1447800"/>
            <a:ext cx="10249469" cy="4419600"/>
          </a:xfrm>
        </p:spPr>
        <p:txBody>
          <a:bodyPr/>
          <a:lstStyle/>
          <a:p>
            <a:pPr algn="l" rtl="0"/>
            <a:r>
              <a:rPr lang="en-US" altLang="ar-EG" dirty="0" smtClean="0"/>
              <a:t>DDA (Digital Differential Analyzer)</a:t>
            </a:r>
          </a:p>
          <a:p>
            <a:pPr lvl="1" algn="l" rtl="0"/>
            <a:r>
              <a:rPr lang="en-US" altLang="ar-EG" dirty="0" smtClean="0"/>
              <a:t>Scan conversion line algorithm</a:t>
            </a:r>
          </a:p>
          <a:p>
            <a:pPr lvl="1" algn="l" rtl="0"/>
            <a:r>
              <a:rPr lang="en-US" altLang="ar-EG" dirty="0" smtClean="0"/>
              <a:t>Line sampled at regular intervals of x, then corresponding y is calculated</a:t>
            </a:r>
          </a:p>
          <a:p>
            <a:pPr lvl="1" algn="l" rtl="0"/>
            <a:r>
              <a:rPr lang="en-US" altLang="ar-EG" dirty="0" smtClean="0"/>
              <a:t>From left to right</a:t>
            </a:r>
          </a:p>
          <a:p>
            <a:pPr lvl="1" algn="l" rtl="0"/>
            <a:endParaRPr lang="en-US" altLang="ar-EG" dirty="0" smtClean="0"/>
          </a:p>
          <a:p>
            <a:pPr lvl="1" algn="l" rtl="0"/>
            <a:endParaRPr lang="en-US" altLang="ar-EG" dirty="0" smtClean="0"/>
          </a:p>
        </p:txBody>
      </p:sp>
      <p:graphicFrame>
        <p:nvGraphicFramePr>
          <p:cNvPr id="325636" name="Object 4"/>
          <p:cNvGraphicFramePr>
            <a:graphicFrameLocks noChangeAspect="1"/>
          </p:cNvGraphicFramePr>
          <p:nvPr>
            <p:extLst>
              <p:ext uri="{D42A27DB-BD31-4B8C-83A1-F6EECF244321}">
                <p14:modId xmlns:p14="http://schemas.microsoft.com/office/powerpoint/2010/main" val="2536948243"/>
              </p:ext>
            </p:extLst>
          </p:nvPr>
        </p:nvGraphicFramePr>
        <p:xfrm>
          <a:off x="1910688" y="3524844"/>
          <a:ext cx="8583613" cy="1347787"/>
        </p:xfrm>
        <a:graphic>
          <a:graphicData uri="http://schemas.openxmlformats.org/presentationml/2006/ole">
            <mc:AlternateContent xmlns:mc="http://schemas.openxmlformats.org/markup-compatibility/2006">
              <mc:Choice xmlns:v="urn:schemas-microsoft-com:vml" Requires="v">
                <p:oleObj spid="_x0000_s2154" name="Equation" r:id="rId3" imgW="2247840" imgH="634680" progId="Equation.3">
                  <p:embed/>
                </p:oleObj>
              </mc:Choice>
              <mc:Fallback>
                <p:oleObj name="Equation" r:id="rId3" imgW="2247840" imgH="634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0688" y="3524844"/>
                        <a:ext cx="8583613" cy="13477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18735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A0B5D8C-6340-4DA9-B713-7000DAA4C00E}" type="slidenum">
              <a:rPr lang="en-US" altLang="ar-EG"/>
              <a:pPr/>
              <a:t>19</a:t>
            </a:fld>
            <a:endParaRPr lang="en-US" altLang="ar-EG"/>
          </a:p>
        </p:txBody>
      </p:sp>
      <p:sp>
        <p:nvSpPr>
          <p:cNvPr id="327682" name="Rectangle 2"/>
          <p:cNvSpPr>
            <a:spLocks noGrp="1" noChangeArrowheads="1"/>
          </p:cNvSpPr>
          <p:nvPr>
            <p:ph type="title" idx="4294967295"/>
          </p:nvPr>
        </p:nvSpPr>
        <p:spPr>
          <a:xfrm>
            <a:off x="2209800" y="228601"/>
            <a:ext cx="7696200" cy="1069975"/>
          </a:xfrm>
        </p:spPr>
        <p:txBody>
          <a:bodyPr vert="horz" lIns="91440" tIns="45720" rIns="91440" bIns="45720" rtlCol="1" anchor="ctr">
            <a:normAutofit/>
          </a:bodyPr>
          <a:lstStyle/>
          <a:p>
            <a:pPr algn="ctr"/>
            <a:r>
              <a:rPr lang="en-US" altLang="ar-EG" sz="4000" b="1" dirty="0"/>
              <a:t>Line Drawing Algorithms</a:t>
            </a:r>
          </a:p>
        </p:txBody>
      </p:sp>
      <p:sp>
        <p:nvSpPr>
          <p:cNvPr id="414723" name="Rectangle 3"/>
          <p:cNvSpPr>
            <a:spLocks noGrp="1" noChangeArrowheads="1"/>
          </p:cNvSpPr>
          <p:nvPr>
            <p:ph type="body" idx="4294967295"/>
          </p:nvPr>
        </p:nvSpPr>
        <p:spPr>
          <a:xfrm>
            <a:off x="1351127" y="1447800"/>
            <a:ext cx="9553433" cy="4419600"/>
          </a:xfrm>
        </p:spPr>
        <p:txBody>
          <a:bodyPr/>
          <a:lstStyle/>
          <a:p>
            <a:pPr algn="l" rtl="0">
              <a:lnSpc>
                <a:spcPct val="90000"/>
              </a:lnSpc>
            </a:pPr>
            <a:r>
              <a:rPr lang="en-US" altLang="ar-EG" dirty="0" smtClean="0"/>
              <a:t>Advantage</a:t>
            </a:r>
          </a:p>
          <a:p>
            <a:pPr lvl="1" algn="l" rtl="0">
              <a:lnSpc>
                <a:spcPct val="90000"/>
              </a:lnSpc>
            </a:pPr>
            <a:r>
              <a:rPr lang="en-US" altLang="ar-EG" dirty="0" smtClean="0"/>
              <a:t>Does not calculate  coordinates based on the complete equation (uses offset method)</a:t>
            </a:r>
          </a:p>
          <a:p>
            <a:pPr algn="l" rtl="0">
              <a:lnSpc>
                <a:spcPct val="90000"/>
              </a:lnSpc>
            </a:pPr>
            <a:r>
              <a:rPr lang="en-US" altLang="ar-EG" dirty="0" smtClean="0"/>
              <a:t>Disadvantage</a:t>
            </a:r>
          </a:p>
          <a:p>
            <a:pPr lvl="1" algn="l" rtl="0">
              <a:lnSpc>
                <a:spcPct val="90000"/>
              </a:lnSpc>
            </a:pPr>
            <a:r>
              <a:rPr lang="en-US" altLang="ar-EG" dirty="0" smtClean="0"/>
              <a:t>Round-off errors are accumulated, thus line diverges more and more from straight line</a:t>
            </a:r>
          </a:p>
          <a:p>
            <a:pPr lvl="1" algn="l" rtl="0">
              <a:lnSpc>
                <a:spcPct val="90000"/>
              </a:lnSpc>
            </a:pPr>
            <a:r>
              <a:rPr lang="en-US" altLang="ar-EG" dirty="0" smtClean="0"/>
              <a:t>Round-off operations take time</a:t>
            </a:r>
          </a:p>
          <a:p>
            <a:pPr lvl="2" algn="l" rtl="0">
              <a:lnSpc>
                <a:spcPct val="90000"/>
              </a:lnSpc>
            </a:pPr>
            <a:r>
              <a:rPr lang="en-US" altLang="ar-EG" sz="2200" dirty="0" smtClean="0"/>
              <a:t>Perform integer arithmetic by storing float as integers in numerator and denominator and performing integer arithmetic. </a:t>
            </a:r>
          </a:p>
          <a:p>
            <a:pPr marL="457200" lvl="1" indent="0" algn="l" rtl="0">
              <a:lnSpc>
                <a:spcPct val="90000"/>
              </a:lnSpc>
              <a:buNone/>
            </a:pPr>
            <a:endParaRPr lang="en-US" altLang="ar-EG" dirty="0" smtClean="0"/>
          </a:p>
        </p:txBody>
      </p:sp>
    </p:spTree>
    <p:extLst>
      <p:ext uri="{BB962C8B-B14F-4D97-AF65-F5344CB8AC3E}">
        <p14:creationId xmlns:p14="http://schemas.microsoft.com/office/powerpoint/2010/main" val="2265010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Output Primitives</a:t>
            </a:r>
            <a:endParaRPr lang="ar-EG" dirty="0"/>
          </a:p>
        </p:txBody>
      </p:sp>
      <p:sp>
        <p:nvSpPr>
          <p:cNvPr id="3" name="Content Placeholder 2"/>
          <p:cNvSpPr>
            <a:spLocks noGrp="1"/>
          </p:cNvSpPr>
          <p:nvPr>
            <p:ph idx="1"/>
          </p:nvPr>
        </p:nvSpPr>
        <p:spPr/>
        <p:txBody>
          <a:bodyPr/>
          <a:lstStyle/>
          <a:p>
            <a:pPr algn="l" rtl="0"/>
            <a:r>
              <a:rPr lang="en-US" dirty="0"/>
              <a:t>Graphic SW and HW provide subroutines </a:t>
            </a:r>
            <a:r>
              <a:rPr lang="en-US" dirty="0" smtClean="0"/>
              <a:t>to describe </a:t>
            </a:r>
            <a:r>
              <a:rPr lang="en-US" dirty="0"/>
              <a:t>a scene in terms of basic </a:t>
            </a:r>
            <a:r>
              <a:rPr lang="en-US" dirty="0" smtClean="0"/>
              <a:t>geometric structures </a:t>
            </a:r>
            <a:r>
              <a:rPr lang="en-US" dirty="0"/>
              <a:t>called output </a:t>
            </a:r>
            <a:r>
              <a:rPr lang="en-US" dirty="0" smtClean="0"/>
              <a:t>primitives</a:t>
            </a:r>
          </a:p>
          <a:p>
            <a:pPr marL="0" indent="0" algn="l" rtl="0">
              <a:buNone/>
            </a:pPr>
            <a:endParaRPr lang="en-US" dirty="0"/>
          </a:p>
          <a:p>
            <a:pPr algn="l" rtl="0"/>
            <a:r>
              <a:rPr lang="en-US" dirty="0" smtClean="0"/>
              <a:t>Output </a:t>
            </a:r>
            <a:r>
              <a:rPr lang="en-US" dirty="0"/>
              <a:t>primitives are combined to </a:t>
            </a:r>
            <a:r>
              <a:rPr lang="en-US" dirty="0" smtClean="0"/>
              <a:t>form complex structures</a:t>
            </a:r>
          </a:p>
          <a:p>
            <a:pPr marL="0" indent="0" algn="l" rtl="0">
              <a:buNone/>
            </a:pPr>
            <a:endParaRPr lang="en-US" dirty="0"/>
          </a:p>
          <a:p>
            <a:pPr algn="l" rtl="0"/>
            <a:r>
              <a:rPr lang="en-US" dirty="0" smtClean="0"/>
              <a:t>Simplest </a:t>
            </a:r>
            <a:r>
              <a:rPr lang="en-US" dirty="0"/>
              <a:t>primitives</a:t>
            </a:r>
          </a:p>
          <a:p>
            <a:pPr lvl="1" algn="l" rtl="0"/>
            <a:r>
              <a:rPr lang="en-US" dirty="0" smtClean="0"/>
              <a:t> </a:t>
            </a:r>
            <a:r>
              <a:rPr lang="en-US" dirty="0"/>
              <a:t>Point (pixel)</a:t>
            </a:r>
          </a:p>
          <a:p>
            <a:pPr lvl="1" algn="l" rtl="0"/>
            <a:r>
              <a:rPr lang="en-US" dirty="0" smtClean="0"/>
              <a:t> </a:t>
            </a:r>
            <a:r>
              <a:rPr lang="en-US" dirty="0"/>
              <a:t>Line segment</a:t>
            </a:r>
            <a:endParaRPr lang="ar-EG" dirty="0"/>
          </a:p>
        </p:txBody>
      </p:sp>
      <p:sp>
        <p:nvSpPr>
          <p:cNvPr id="4" name="Slide Number Placeholder 3"/>
          <p:cNvSpPr>
            <a:spLocks noGrp="1"/>
          </p:cNvSpPr>
          <p:nvPr>
            <p:ph type="sldNum" sz="quarter" idx="12"/>
          </p:nvPr>
        </p:nvSpPr>
        <p:spPr/>
        <p:txBody>
          <a:bodyPr/>
          <a:lstStyle/>
          <a:p>
            <a:fld id="{FC08175C-9D24-45E8-8F64-0101A69BDF20}" type="slidenum">
              <a:rPr lang="ar-EG" smtClean="0"/>
              <a:t>2</a:t>
            </a:fld>
            <a:endParaRPr lang="ar-EG"/>
          </a:p>
        </p:txBody>
      </p:sp>
    </p:spTree>
    <p:extLst>
      <p:ext uri="{BB962C8B-B14F-4D97-AF65-F5344CB8AC3E}">
        <p14:creationId xmlns:p14="http://schemas.microsoft.com/office/powerpoint/2010/main" val="224285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C3D68F-C821-43A0-93EF-63A644910B2A}" type="slidenum">
              <a:rPr lang="en-US" altLang="ar-EG"/>
              <a:pPr/>
              <a:t>20</a:t>
            </a:fld>
            <a:endParaRPr lang="en-US" altLang="ar-EG"/>
          </a:p>
        </p:txBody>
      </p:sp>
      <p:sp>
        <p:nvSpPr>
          <p:cNvPr id="330754" name="Rectangle 2"/>
          <p:cNvSpPr>
            <a:spLocks noGrp="1" noChangeArrowheads="1"/>
          </p:cNvSpPr>
          <p:nvPr>
            <p:ph type="title" idx="4294967295"/>
          </p:nvPr>
        </p:nvSpPr>
        <p:spPr>
          <a:xfrm>
            <a:off x="2209800" y="228601"/>
            <a:ext cx="7696200" cy="1069975"/>
          </a:xfrm>
        </p:spPr>
        <p:txBody>
          <a:bodyPr vert="horz" lIns="91440" tIns="45720" rIns="91440" bIns="45720" rtlCol="1" anchor="ctr">
            <a:normAutofit/>
          </a:bodyPr>
          <a:lstStyle/>
          <a:p>
            <a:pPr algn="ctr"/>
            <a:r>
              <a:rPr lang="en-US" altLang="ar-EG" sz="4000" b="1" dirty="0" err="1"/>
              <a:t>Bresenham’s</a:t>
            </a:r>
            <a:r>
              <a:rPr lang="en-US" altLang="ar-EG" sz="4000" b="1" dirty="0"/>
              <a:t> Line Algorithm</a:t>
            </a:r>
          </a:p>
        </p:txBody>
      </p:sp>
      <p:sp>
        <p:nvSpPr>
          <p:cNvPr id="416771" name="Rectangle 3"/>
          <p:cNvSpPr>
            <a:spLocks noGrp="1" noChangeArrowheads="1"/>
          </p:cNvSpPr>
          <p:nvPr>
            <p:ph type="body" idx="4294967295"/>
          </p:nvPr>
        </p:nvSpPr>
        <p:spPr>
          <a:xfrm>
            <a:off x="1378424" y="1447800"/>
            <a:ext cx="9799092" cy="4419600"/>
          </a:xfrm>
        </p:spPr>
        <p:txBody>
          <a:bodyPr>
            <a:normAutofit/>
          </a:bodyPr>
          <a:lstStyle/>
          <a:p>
            <a:pPr algn="just" rtl="0">
              <a:lnSpc>
                <a:spcPct val="90000"/>
              </a:lnSpc>
            </a:pPr>
            <a:r>
              <a:rPr lang="en-US" altLang="ar-EG" sz="2400" dirty="0" err="1"/>
              <a:t>Bresenham’s</a:t>
            </a:r>
            <a:r>
              <a:rPr lang="en-US" altLang="ar-EG" sz="2400" dirty="0"/>
              <a:t> line drawing</a:t>
            </a:r>
          </a:p>
          <a:p>
            <a:pPr lvl="1" algn="just" rtl="0">
              <a:lnSpc>
                <a:spcPct val="90000"/>
              </a:lnSpc>
            </a:pPr>
            <a:r>
              <a:rPr lang="en-US" altLang="ar-EG" dirty="0"/>
              <a:t>Efficient line drawing algorithm using only incremental integer calculations</a:t>
            </a:r>
          </a:p>
          <a:p>
            <a:pPr lvl="1" algn="just" rtl="0">
              <a:lnSpc>
                <a:spcPct val="90000"/>
              </a:lnSpc>
            </a:pPr>
            <a:r>
              <a:rPr lang="en-US" altLang="ar-EG" dirty="0"/>
              <a:t>Can be adapted to draw circles and other curves</a:t>
            </a:r>
          </a:p>
          <a:p>
            <a:pPr algn="just" rtl="0">
              <a:lnSpc>
                <a:spcPct val="90000"/>
              </a:lnSpc>
            </a:pPr>
            <a:r>
              <a:rPr lang="en-US" altLang="ar-EG" sz="2400" dirty="0"/>
              <a:t>Principle</a:t>
            </a:r>
          </a:p>
          <a:p>
            <a:pPr lvl="1" algn="just" rtl="0">
              <a:lnSpc>
                <a:spcPct val="90000"/>
              </a:lnSpc>
            </a:pPr>
            <a:r>
              <a:rPr lang="en-US" altLang="ar-EG" dirty="0"/>
              <a:t>Vertical axes show scan line positions</a:t>
            </a:r>
          </a:p>
          <a:p>
            <a:pPr lvl="1" algn="just" rtl="0">
              <a:lnSpc>
                <a:spcPct val="90000"/>
              </a:lnSpc>
            </a:pPr>
            <a:r>
              <a:rPr lang="en-US" altLang="ar-EG" dirty="0"/>
              <a:t> Horizontal axes show pixel columns </a:t>
            </a:r>
          </a:p>
          <a:p>
            <a:pPr lvl="1" algn="just" rtl="0">
              <a:lnSpc>
                <a:spcPct val="90000"/>
              </a:lnSpc>
            </a:pPr>
            <a:r>
              <a:rPr lang="en-US" altLang="ar-EG" dirty="0"/>
              <a:t>At each step, determine the best next pixel based on the sign of an integer parameter whose value is proportional to the difference between the vertical separations of the two pixel positions from the actual line.</a:t>
            </a:r>
          </a:p>
          <a:p>
            <a:pPr lvl="1" algn="just" rtl="0">
              <a:lnSpc>
                <a:spcPct val="90000"/>
              </a:lnSpc>
            </a:pPr>
            <a:endParaRPr lang="en-US" altLang="ar-EG" dirty="0"/>
          </a:p>
        </p:txBody>
      </p:sp>
    </p:spTree>
    <p:extLst>
      <p:ext uri="{BB962C8B-B14F-4D97-AF65-F5344CB8AC3E}">
        <p14:creationId xmlns:p14="http://schemas.microsoft.com/office/powerpoint/2010/main" val="172425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304962F-F1D7-46C8-A58D-5A8DFCE6446B}" type="slidenum">
              <a:rPr lang="en-US" altLang="ar-EG"/>
              <a:pPr/>
              <a:t>21</a:t>
            </a:fld>
            <a:endParaRPr lang="en-US" altLang="ar-EG"/>
          </a:p>
        </p:txBody>
      </p:sp>
      <p:sp>
        <p:nvSpPr>
          <p:cNvPr id="333826" name="Rectangle 2"/>
          <p:cNvSpPr>
            <a:spLocks noGrp="1" noChangeArrowheads="1"/>
          </p:cNvSpPr>
          <p:nvPr>
            <p:ph type="title" idx="4294967295"/>
          </p:nvPr>
        </p:nvSpPr>
        <p:spPr>
          <a:xfrm>
            <a:off x="1919288" y="228601"/>
            <a:ext cx="7986712" cy="1069975"/>
          </a:xfrm>
        </p:spPr>
        <p:txBody>
          <a:bodyPr vert="horz" lIns="91440" tIns="45720" rIns="91440" bIns="45720" rtlCol="1" anchor="ctr">
            <a:normAutofit/>
          </a:bodyPr>
          <a:lstStyle/>
          <a:p>
            <a:pPr algn="ctr"/>
            <a:r>
              <a:rPr lang="en-US" altLang="ar-EG" sz="4000" dirty="0" err="1"/>
              <a:t>Bresenham’s</a:t>
            </a:r>
            <a:r>
              <a:rPr lang="en-US" altLang="ar-EG" sz="4000" dirty="0"/>
              <a:t> Line Algorithm</a:t>
            </a:r>
          </a:p>
        </p:txBody>
      </p:sp>
      <mc:AlternateContent xmlns:mc="http://schemas.openxmlformats.org/markup-compatibility/2006" xmlns:a14="http://schemas.microsoft.com/office/drawing/2010/main">
        <mc:Choice Requires="a14">
          <p:sp>
            <p:nvSpPr>
              <p:cNvPr id="419843" name="Rectangle 3"/>
              <p:cNvSpPr>
                <a:spLocks noGrp="1" noChangeArrowheads="1"/>
              </p:cNvSpPr>
              <p:nvPr>
                <p:ph type="body" idx="4294967295"/>
              </p:nvPr>
            </p:nvSpPr>
            <p:spPr>
              <a:xfrm>
                <a:off x="1405719" y="1447800"/>
                <a:ext cx="10072048" cy="4419600"/>
              </a:xfrm>
            </p:spPr>
            <p:txBody>
              <a:bodyPr>
                <a:normAutofit/>
              </a:bodyPr>
              <a:lstStyle/>
              <a:p>
                <a:pPr marL="609600" indent="-609600" algn="l" rtl="0"/>
                <a:r>
                  <a:rPr lang="en-US" altLang="ar-EG" dirty="0" smtClean="0"/>
                  <a:t>Bresenham’s line drawing algorithm (positive slope less than 1)</a:t>
                </a:r>
              </a:p>
              <a:p>
                <a:pPr marL="0" indent="0" algn="l" rtl="0">
                  <a:buNone/>
                </a:pPr>
                <a:endParaRPr lang="en-US" altLang="ar-EG" dirty="0" smtClean="0"/>
              </a:p>
              <a:p>
                <a:pPr marL="914400" lvl="1" indent="-457200" algn="just" rtl="0">
                  <a:buFont typeface="+mj-lt"/>
                  <a:buAutoNum type="arabicPeriod"/>
                </a:pPr>
                <a:r>
                  <a:rPr lang="en-US" altLang="ar-EG" dirty="0" smtClean="0"/>
                  <a:t>Input the two line end points and store the left point as </a:t>
                </a:r>
                <a:r>
                  <a:rPr lang="en-US" altLang="ar-EG" dirty="0" smtClean="0">
                    <a:solidFill>
                      <a:srgbClr val="0070C0"/>
                    </a:solidFill>
                  </a:rPr>
                  <a:t>(</a:t>
                </a:r>
                <a14:m>
                  <m:oMath xmlns:m="http://schemas.openxmlformats.org/officeDocument/2006/math">
                    <m:sSub>
                      <m:sSubPr>
                        <m:ctrlPr>
                          <a:rPr lang="en-US" altLang="ar-EG" i="1" dirty="0" smtClean="0">
                            <a:solidFill>
                              <a:srgbClr val="0070C0"/>
                            </a:solidFill>
                            <a:latin typeface="Cambria Math" panose="02040503050406030204" pitchFamily="18" charset="0"/>
                          </a:rPr>
                        </m:ctrlPr>
                      </m:sSubPr>
                      <m:e>
                        <m:r>
                          <a:rPr lang="en-US" altLang="ar-EG" b="0" i="1" dirty="0" smtClean="0">
                            <a:solidFill>
                              <a:srgbClr val="0070C0"/>
                            </a:solidFill>
                            <a:latin typeface="Cambria Math" panose="02040503050406030204" pitchFamily="18" charset="0"/>
                          </a:rPr>
                          <m:t>𝑥</m:t>
                        </m:r>
                      </m:e>
                      <m:sub>
                        <m:r>
                          <a:rPr lang="en-US" altLang="ar-EG" b="0" i="1" dirty="0" smtClean="0">
                            <a:solidFill>
                              <a:srgbClr val="0070C0"/>
                            </a:solidFill>
                            <a:latin typeface="Cambria Math" panose="02040503050406030204" pitchFamily="18" charset="0"/>
                          </a:rPr>
                          <m:t>0</m:t>
                        </m:r>
                      </m:sub>
                    </m:sSub>
                  </m:oMath>
                </a14:m>
                <a:r>
                  <a:rPr lang="en-US" altLang="ar-EG" dirty="0" smtClean="0">
                    <a:solidFill>
                      <a:srgbClr val="0070C0"/>
                    </a:solidFill>
                  </a:rPr>
                  <a:t>,</a:t>
                </a:r>
                <a14:m>
                  <m:oMath xmlns:m="http://schemas.openxmlformats.org/officeDocument/2006/math">
                    <m:sSub>
                      <m:sSubPr>
                        <m:ctrlPr>
                          <a:rPr lang="en-US" altLang="ar-EG" i="1" dirty="0" smtClean="0">
                            <a:solidFill>
                              <a:srgbClr val="0070C0"/>
                            </a:solidFill>
                            <a:latin typeface="Cambria Math" panose="02040503050406030204" pitchFamily="18" charset="0"/>
                          </a:rPr>
                        </m:ctrlPr>
                      </m:sSubPr>
                      <m:e>
                        <m:r>
                          <a:rPr lang="en-US" altLang="ar-EG" b="0" i="1" dirty="0" smtClean="0">
                            <a:solidFill>
                              <a:srgbClr val="0070C0"/>
                            </a:solidFill>
                            <a:latin typeface="Cambria Math" panose="02040503050406030204" pitchFamily="18" charset="0"/>
                          </a:rPr>
                          <m:t>𝑦</m:t>
                        </m:r>
                      </m:e>
                      <m:sub>
                        <m:r>
                          <a:rPr lang="en-US" altLang="ar-EG" b="0" i="1" dirty="0" smtClean="0">
                            <a:solidFill>
                              <a:srgbClr val="0070C0"/>
                            </a:solidFill>
                            <a:latin typeface="Cambria Math" panose="02040503050406030204" pitchFamily="18" charset="0"/>
                          </a:rPr>
                          <m:t>0</m:t>
                        </m:r>
                      </m:sub>
                    </m:sSub>
                  </m:oMath>
                </a14:m>
                <a:r>
                  <a:rPr lang="en-US" altLang="ar-EG" dirty="0" smtClean="0">
                    <a:solidFill>
                      <a:srgbClr val="0070C0"/>
                    </a:solidFill>
                  </a:rPr>
                  <a:t>)</a:t>
                </a:r>
              </a:p>
              <a:p>
                <a:pPr marL="914400" lvl="1" indent="-457200" algn="just" rtl="0">
                  <a:buFont typeface="+mj-lt"/>
                  <a:buAutoNum type="arabicPeriod"/>
                </a:pPr>
                <a:r>
                  <a:rPr lang="en-US" altLang="ar-EG" dirty="0" smtClean="0"/>
                  <a:t>Set the color of the frame buffer position </a:t>
                </a:r>
                <a:r>
                  <a:rPr lang="en-US" altLang="ar-EG" dirty="0" smtClean="0">
                    <a:solidFill>
                      <a:srgbClr val="0070C0"/>
                    </a:solidFill>
                  </a:rPr>
                  <a:t>(</a:t>
                </a:r>
                <a14:m>
                  <m:oMath xmlns:m="http://schemas.openxmlformats.org/officeDocument/2006/math">
                    <m:sSub>
                      <m:sSubPr>
                        <m:ctrlPr>
                          <a:rPr lang="en-US" altLang="ar-EG" i="1" dirty="0">
                            <a:solidFill>
                              <a:srgbClr val="0070C0"/>
                            </a:solidFill>
                            <a:latin typeface="Cambria Math" panose="02040503050406030204" pitchFamily="18" charset="0"/>
                          </a:rPr>
                        </m:ctrlPr>
                      </m:sSubPr>
                      <m:e>
                        <m:r>
                          <a:rPr lang="en-US" altLang="ar-EG" i="1" dirty="0">
                            <a:solidFill>
                              <a:srgbClr val="0070C0"/>
                            </a:solidFill>
                            <a:latin typeface="Cambria Math" panose="02040503050406030204" pitchFamily="18" charset="0"/>
                          </a:rPr>
                          <m:t>𝑥</m:t>
                        </m:r>
                      </m:e>
                      <m:sub>
                        <m:r>
                          <a:rPr lang="en-US" altLang="ar-EG" i="1" dirty="0">
                            <a:solidFill>
                              <a:srgbClr val="0070C0"/>
                            </a:solidFill>
                            <a:latin typeface="Cambria Math" panose="02040503050406030204" pitchFamily="18" charset="0"/>
                          </a:rPr>
                          <m:t>0</m:t>
                        </m:r>
                      </m:sub>
                    </m:sSub>
                  </m:oMath>
                </a14:m>
                <a:r>
                  <a:rPr lang="en-US" altLang="ar-EG" dirty="0">
                    <a:solidFill>
                      <a:srgbClr val="0070C0"/>
                    </a:solidFill>
                  </a:rPr>
                  <a:t>,</a:t>
                </a:r>
                <a14:m>
                  <m:oMath xmlns:m="http://schemas.openxmlformats.org/officeDocument/2006/math">
                    <m:sSub>
                      <m:sSubPr>
                        <m:ctrlPr>
                          <a:rPr lang="en-US" altLang="ar-EG" i="1" dirty="0">
                            <a:solidFill>
                              <a:srgbClr val="0070C0"/>
                            </a:solidFill>
                            <a:latin typeface="Cambria Math" panose="02040503050406030204" pitchFamily="18" charset="0"/>
                          </a:rPr>
                        </m:ctrlPr>
                      </m:sSubPr>
                      <m:e>
                        <m:r>
                          <a:rPr lang="en-US" altLang="ar-EG" i="1" dirty="0">
                            <a:solidFill>
                              <a:srgbClr val="0070C0"/>
                            </a:solidFill>
                            <a:latin typeface="Cambria Math" panose="02040503050406030204" pitchFamily="18" charset="0"/>
                          </a:rPr>
                          <m:t>𝑦</m:t>
                        </m:r>
                      </m:e>
                      <m:sub>
                        <m:r>
                          <a:rPr lang="en-US" altLang="ar-EG" i="1" dirty="0">
                            <a:solidFill>
                              <a:srgbClr val="0070C0"/>
                            </a:solidFill>
                            <a:latin typeface="Cambria Math" panose="02040503050406030204" pitchFamily="18" charset="0"/>
                          </a:rPr>
                          <m:t>0</m:t>
                        </m:r>
                      </m:sub>
                    </m:sSub>
                  </m:oMath>
                </a14:m>
                <a:r>
                  <a:rPr lang="en-US" altLang="ar-EG" dirty="0" smtClean="0">
                    <a:solidFill>
                      <a:srgbClr val="0070C0"/>
                    </a:solidFill>
                  </a:rPr>
                  <a:t>)</a:t>
                </a:r>
                <a:r>
                  <a:rPr lang="en-US" altLang="ar-EG" dirty="0" smtClean="0"/>
                  <a:t>, i.e. plot the first point</a:t>
                </a:r>
              </a:p>
              <a:p>
                <a:pPr marL="914400" lvl="1" indent="-457200" algn="just" rtl="0">
                  <a:buFont typeface="+mj-lt"/>
                  <a:buAutoNum type="arabicPeriod"/>
                </a:pPr>
                <a:r>
                  <a:rPr lang="en-US" altLang="ar-EG" dirty="0" smtClean="0"/>
                  <a:t>Calculate the constants </a:t>
                </a:r>
                <a14:m>
                  <m:oMath xmlns:m="http://schemas.openxmlformats.org/officeDocument/2006/math">
                    <m:r>
                      <a:rPr lang="en-US" altLang="ar-EG" i="1" smtClean="0">
                        <a:solidFill>
                          <a:srgbClr val="0070C0"/>
                        </a:solidFill>
                        <a:latin typeface="Cambria Math" panose="02040503050406030204" pitchFamily="18" charset="0"/>
                        <a:ea typeface="Cambria Math" panose="02040503050406030204" pitchFamily="18" charset="0"/>
                      </a:rPr>
                      <m:t>∆</m:t>
                    </m:r>
                    <m:r>
                      <a:rPr lang="en-US" altLang="ar-EG" b="0" i="1" smtClean="0">
                        <a:solidFill>
                          <a:srgbClr val="0070C0"/>
                        </a:solidFill>
                        <a:latin typeface="Cambria Math" panose="02040503050406030204" pitchFamily="18" charset="0"/>
                        <a:ea typeface="Cambria Math" panose="02040503050406030204" pitchFamily="18" charset="0"/>
                      </a:rPr>
                      <m:t>𝑥</m:t>
                    </m:r>
                    <m:r>
                      <a:rPr lang="en-US" altLang="ar-EG" b="0" i="1" smtClean="0">
                        <a:solidFill>
                          <a:schemeClr val="tx1"/>
                        </a:solidFill>
                        <a:latin typeface="Cambria Math" panose="02040503050406030204" pitchFamily="18" charset="0"/>
                        <a:ea typeface="Cambria Math" panose="02040503050406030204" pitchFamily="18" charset="0"/>
                      </a:rPr>
                      <m:t>,</m:t>
                    </m:r>
                    <m:r>
                      <a:rPr lang="en-US" altLang="ar-EG" b="0" i="1" smtClean="0">
                        <a:solidFill>
                          <a:srgbClr val="0070C0"/>
                        </a:solidFill>
                        <a:latin typeface="Cambria Math" panose="02040503050406030204" pitchFamily="18" charset="0"/>
                        <a:ea typeface="Cambria Math" panose="02040503050406030204" pitchFamily="18" charset="0"/>
                      </a:rPr>
                      <m:t> ∆</m:t>
                    </m:r>
                    <m:r>
                      <a:rPr lang="en-US" altLang="ar-EG" b="0" i="1" smtClean="0">
                        <a:solidFill>
                          <a:srgbClr val="0070C0"/>
                        </a:solidFill>
                        <a:latin typeface="Cambria Math" panose="02040503050406030204" pitchFamily="18" charset="0"/>
                        <a:ea typeface="Cambria Math" panose="02040503050406030204" pitchFamily="18" charset="0"/>
                      </a:rPr>
                      <m:t>𝑦</m:t>
                    </m:r>
                  </m:oMath>
                </a14:m>
                <a:r>
                  <a:rPr lang="en-US" altLang="ar-EG" dirty="0" smtClean="0"/>
                  <a:t>, and obtain the starting value of the decision parameter as </a:t>
                </a:r>
                <a14:m>
                  <m:oMath xmlns:m="http://schemas.openxmlformats.org/officeDocument/2006/math">
                    <m:sSub>
                      <m:sSubPr>
                        <m:ctrlPr>
                          <a:rPr lang="en-US" altLang="ar-EG" i="1" smtClean="0">
                            <a:solidFill>
                              <a:srgbClr val="0070C0"/>
                            </a:solidFill>
                            <a:latin typeface="Cambria Math" panose="02040503050406030204" pitchFamily="18" charset="0"/>
                          </a:rPr>
                        </m:ctrlPr>
                      </m:sSubPr>
                      <m:e>
                        <m:r>
                          <a:rPr lang="en-US" altLang="ar-EG" b="0" i="1" smtClean="0">
                            <a:solidFill>
                              <a:srgbClr val="0070C0"/>
                            </a:solidFill>
                            <a:latin typeface="Cambria Math" panose="02040503050406030204" pitchFamily="18" charset="0"/>
                          </a:rPr>
                          <m:t>𝑝</m:t>
                        </m:r>
                      </m:e>
                      <m:sub>
                        <m:r>
                          <a:rPr lang="en-US" altLang="ar-EG" b="0" i="1" smtClean="0">
                            <a:solidFill>
                              <a:srgbClr val="0070C0"/>
                            </a:solidFill>
                            <a:latin typeface="Cambria Math" panose="02040503050406030204" pitchFamily="18" charset="0"/>
                          </a:rPr>
                          <m:t>0</m:t>
                        </m:r>
                      </m:sub>
                    </m:sSub>
                  </m:oMath>
                </a14:m>
                <a:r>
                  <a:rPr lang="en-US" altLang="ar-EG" dirty="0">
                    <a:solidFill>
                      <a:srgbClr val="0070C0"/>
                    </a:solidFill>
                  </a:rPr>
                  <a:t> </a:t>
                </a:r>
                <a14:m>
                  <m:oMath xmlns:m="http://schemas.openxmlformats.org/officeDocument/2006/math">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2</m:t>
                    </m:r>
                    <m:r>
                      <a:rPr lang="en-US" altLang="ar-EG" i="1">
                        <a:solidFill>
                          <a:srgbClr val="0070C0"/>
                        </a:solidFill>
                        <a:latin typeface="Cambria Math" panose="02040503050406030204" pitchFamily="18" charset="0"/>
                        <a:ea typeface="Cambria Math" panose="02040503050406030204" pitchFamily="18" charset="0"/>
                      </a:rPr>
                      <m:t>∆</m:t>
                    </m:r>
                    <m:r>
                      <a:rPr lang="en-US" altLang="ar-EG" i="1">
                        <a:solidFill>
                          <a:srgbClr val="0070C0"/>
                        </a:solidFill>
                        <a:latin typeface="Cambria Math" panose="02040503050406030204" pitchFamily="18" charset="0"/>
                        <a:ea typeface="Cambria Math" panose="02040503050406030204" pitchFamily="18" charset="0"/>
                      </a:rPr>
                      <m:t>𝑦</m:t>
                    </m:r>
                    <m:r>
                      <a:rPr lang="en-US" altLang="ar-EG" i="1">
                        <a:solidFill>
                          <a:srgbClr val="0070C0"/>
                        </a:solidFill>
                        <a:latin typeface="Cambria Math" panose="02040503050406030204" pitchFamily="18" charset="0"/>
                        <a:ea typeface="Cambria Math" panose="02040503050406030204" pitchFamily="18" charset="0"/>
                      </a:rPr>
                      <m:t>−∆</m:t>
                    </m:r>
                    <m:r>
                      <a:rPr lang="en-US" altLang="ar-EG" i="1">
                        <a:solidFill>
                          <a:srgbClr val="0070C0"/>
                        </a:solidFill>
                        <a:latin typeface="Cambria Math" panose="02040503050406030204" pitchFamily="18" charset="0"/>
                        <a:ea typeface="Cambria Math" panose="02040503050406030204" pitchFamily="18" charset="0"/>
                      </a:rPr>
                      <m:t>𝑥</m:t>
                    </m:r>
                  </m:oMath>
                </a14:m>
                <a:endParaRPr lang="en-US" altLang="ar-EG" dirty="0" smtClean="0">
                  <a:solidFill>
                    <a:srgbClr val="0070C0"/>
                  </a:solidFill>
                </a:endParaRPr>
              </a:p>
              <a:p>
                <a:pPr marL="914400" lvl="1" indent="-457200" algn="just" rtl="0">
                  <a:buFont typeface="+mj-lt"/>
                  <a:buAutoNum type="arabicPeriod"/>
                </a:pPr>
                <a:r>
                  <a:rPr lang="en-US" altLang="ar-EG" dirty="0" smtClean="0"/>
                  <a:t>At each </a:t>
                </a:r>
                <a14:m>
                  <m:oMath xmlns:m="http://schemas.openxmlformats.org/officeDocument/2006/math">
                    <m:sSub>
                      <m:sSubPr>
                        <m:ctrlPr>
                          <a:rPr lang="en-US" altLang="ar-EG" i="1" smtClean="0">
                            <a:solidFill>
                              <a:srgbClr val="0070C0"/>
                            </a:solidFill>
                            <a:latin typeface="Cambria Math" panose="02040503050406030204" pitchFamily="18" charset="0"/>
                          </a:rPr>
                        </m:ctrlPr>
                      </m:sSubPr>
                      <m:e>
                        <m:r>
                          <a:rPr lang="en-US" altLang="ar-EG" b="0" i="1" smtClean="0">
                            <a:solidFill>
                              <a:srgbClr val="0070C0"/>
                            </a:solidFill>
                            <a:latin typeface="Cambria Math" panose="02040503050406030204" pitchFamily="18" charset="0"/>
                          </a:rPr>
                          <m:t>𝑥</m:t>
                        </m:r>
                      </m:e>
                      <m:sub>
                        <m:r>
                          <a:rPr lang="en-US" altLang="ar-EG" b="0" i="1" smtClean="0">
                            <a:solidFill>
                              <a:srgbClr val="0070C0"/>
                            </a:solidFill>
                            <a:latin typeface="Cambria Math" panose="02040503050406030204" pitchFamily="18" charset="0"/>
                          </a:rPr>
                          <m:t>𝑘</m:t>
                        </m:r>
                      </m:sub>
                    </m:sSub>
                  </m:oMath>
                </a14:m>
                <a:r>
                  <a:rPr lang="en-US" altLang="ar-EG" dirty="0" smtClean="0"/>
                  <a:t> along the line perform the following test if </a:t>
                </a:r>
                <a14:m>
                  <m:oMath xmlns:m="http://schemas.openxmlformats.org/officeDocument/2006/math">
                    <m:sSub>
                      <m:sSubPr>
                        <m:ctrlPr>
                          <a:rPr lang="en-US" altLang="ar-EG" i="1" smtClean="0">
                            <a:solidFill>
                              <a:srgbClr val="0070C0"/>
                            </a:solidFill>
                            <a:latin typeface="Cambria Math" panose="02040503050406030204" pitchFamily="18" charset="0"/>
                          </a:rPr>
                        </m:ctrlPr>
                      </m:sSubPr>
                      <m:e>
                        <m:r>
                          <a:rPr lang="en-US" altLang="ar-EG" b="0" i="1" smtClean="0">
                            <a:solidFill>
                              <a:srgbClr val="0070C0"/>
                            </a:solidFill>
                            <a:latin typeface="Cambria Math" panose="02040503050406030204" pitchFamily="18" charset="0"/>
                          </a:rPr>
                          <m:t>𝑝</m:t>
                        </m:r>
                      </m:e>
                      <m:sub>
                        <m:r>
                          <a:rPr lang="en-US" altLang="ar-EG" b="0" i="1" smtClean="0">
                            <a:solidFill>
                              <a:srgbClr val="0070C0"/>
                            </a:solidFill>
                            <a:latin typeface="Cambria Math" panose="02040503050406030204" pitchFamily="18" charset="0"/>
                          </a:rPr>
                          <m:t>𝑘</m:t>
                        </m:r>
                      </m:sub>
                    </m:sSub>
                    <m:r>
                      <a:rPr lang="en-US" altLang="ar-EG" i="1" smtClean="0">
                        <a:solidFill>
                          <a:srgbClr val="0070C0"/>
                        </a:solidFill>
                        <a:latin typeface="Cambria Math" panose="02040503050406030204" pitchFamily="18" charset="0"/>
                        <a:ea typeface="Cambria Math" panose="02040503050406030204" pitchFamily="18" charset="0"/>
                      </a:rPr>
                      <m:t>&lt;</m:t>
                    </m:r>
                    <m:r>
                      <a:rPr lang="en-US" altLang="ar-EG" b="0" i="1" smtClean="0">
                        <a:solidFill>
                          <a:srgbClr val="0070C0"/>
                        </a:solidFill>
                        <a:latin typeface="Cambria Math" panose="02040503050406030204" pitchFamily="18" charset="0"/>
                        <a:ea typeface="Cambria Math" panose="02040503050406030204" pitchFamily="18" charset="0"/>
                      </a:rPr>
                      <m:t>0</m:t>
                    </m:r>
                  </m:oMath>
                </a14:m>
                <a:r>
                  <a:rPr lang="en-US" altLang="ar-EG" dirty="0" smtClean="0">
                    <a:solidFill>
                      <a:srgbClr val="0070C0"/>
                    </a:solidFill>
                  </a:rPr>
                  <a:t> </a:t>
                </a:r>
                <a:r>
                  <a:rPr lang="en-US" altLang="ar-EG" dirty="0" smtClean="0"/>
                  <a:t>the next point to be plot is </a:t>
                </a:r>
                <a:r>
                  <a:rPr lang="en-US" altLang="ar-EG" dirty="0" smtClean="0">
                    <a:solidFill>
                      <a:srgbClr val="0070C0"/>
                    </a:solidFill>
                  </a:rPr>
                  <a:t>(</a:t>
                </a:r>
                <a14:m>
                  <m:oMath xmlns:m="http://schemas.openxmlformats.org/officeDocument/2006/math">
                    <m:sSub>
                      <m:sSubPr>
                        <m:ctrlPr>
                          <a:rPr lang="en-US" altLang="ar-EG" i="1" smtClean="0">
                            <a:solidFill>
                              <a:srgbClr val="0070C0"/>
                            </a:solidFill>
                            <a:latin typeface="Cambria Math" panose="02040503050406030204" pitchFamily="18" charset="0"/>
                          </a:rPr>
                        </m:ctrlPr>
                      </m:sSubPr>
                      <m:e>
                        <m:r>
                          <a:rPr lang="en-US" altLang="ar-EG" b="0" i="1" smtClean="0">
                            <a:solidFill>
                              <a:srgbClr val="0070C0"/>
                            </a:solidFill>
                            <a:latin typeface="Cambria Math" panose="02040503050406030204" pitchFamily="18" charset="0"/>
                          </a:rPr>
                          <m:t>𝑥</m:t>
                        </m:r>
                      </m:e>
                      <m:sub>
                        <m:r>
                          <a:rPr lang="en-US" altLang="ar-EG" b="0" i="1" smtClean="0">
                            <a:solidFill>
                              <a:srgbClr val="0070C0"/>
                            </a:solidFill>
                            <a:latin typeface="Cambria Math" panose="02040503050406030204" pitchFamily="18" charset="0"/>
                          </a:rPr>
                          <m:t>𝑘</m:t>
                        </m:r>
                      </m:sub>
                    </m:sSub>
                    <m:r>
                      <a:rPr lang="en-US" altLang="ar-EG" b="0" i="1" smtClean="0">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1</m:t>
                    </m:r>
                    <m:r>
                      <a:rPr lang="en-US" altLang="ar-EG" b="0" i="1" smtClean="0">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𝑦</m:t>
                    </m:r>
                  </m:oMath>
                </a14:m>
                <a:r>
                  <a:rPr lang="en-US" altLang="ar-EG" dirty="0" smtClean="0">
                    <a:solidFill>
                      <a:srgbClr val="0070C0"/>
                    </a:solidFill>
                  </a:rPr>
                  <a:t>)</a:t>
                </a:r>
                <a:r>
                  <a:rPr lang="en-US" altLang="ar-EG" dirty="0">
                    <a:solidFill>
                      <a:srgbClr val="0070C0"/>
                    </a:solidFill>
                  </a:rPr>
                  <a:t> </a:t>
                </a:r>
                <a:r>
                  <a:rPr lang="en-US" altLang="ar-EG" dirty="0" smtClean="0"/>
                  <a:t>and </a:t>
                </a:r>
                <a14:m>
                  <m:oMath xmlns:m="http://schemas.openxmlformats.org/officeDocument/2006/math">
                    <m:sSub>
                      <m:sSubPr>
                        <m:ctrlPr>
                          <a:rPr lang="en-US" altLang="ar-EG" i="1" smtClean="0">
                            <a:solidFill>
                              <a:srgbClr val="0070C0"/>
                            </a:solidFill>
                            <a:latin typeface="Cambria Math" panose="02040503050406030204" pitchFamily="18" charset="0"/>
                          </a:rPr>
                        </m:ctrlPr>
                      </m:sSubPr>
                      <m:e>
                        <m:r>
                          <a:rPr lang="en-US" altLang="ar-EG" b="0" i="1" smtClean="0">
                            <a:solidFill>
                              <a:srgbClr val="0070C0"/>
                            </a:solidFill>
                            <a:latin typeface="Cambria Math" panose="02040503050406030204" pitchFamily="18" charset="0"/>
                          </a:rPr>
                          <m:t>𝑝</m:t>
                        </m:r>
                      </m:e>
                      <m:sub>
                        <m:r>
                          <a:rPr lang="en-US" altLang="ar-EG" b="0" i="1" smtClean="0">
                            <a:solidFill>
                              <a:srgbClr val="0070C0"/>
                            </a:solidFill>
                            <a:latin typeface="Cambria Math" panose="02040503050406030204" pitchFamily="18" charset="0"/>
                          </a:rPr>
                          <m:t>𝑘</m:t>
                        </m:r>
                        <m:r>
                          <a:rPr lang="en-US" altLang="ar-EG" b="0" i="1" smtClean="0">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1</m:t>
                        </m:r>
                      </m:sub>
                    </m:sSub>
                    <m:r>
                      <a:rPr lang="en-US" altLang="ar-EG" b="0" i="1" smtClean="0">
                        <a:solidFill>
                          <a:srgbClr val="0070C0"/>
                        </a:solidFill>
                        <a:latin typeface="Cambria Math" panose="02040503050406030204" pitchFamily="18" charset="0"/>
                      </a:rPr>
                      <m:t>=</m:t>
                    </m:r>
                    <m:sSub>
                      <m:sSubPr>
                        <m:ctrlPr>
                          <a:rPr lang="en-US" altLang="ar-EG" b="0" i="1" smtClean="0">
                            <a:solidFill>
                              <a:srgbClr val="0070C0"/>
                            </a:solidFill>
                            <a:latin typeface="Cambria Math" panose="02040503050406030204" pitchFamily="18" charset="0"/>
                          </a:rPr>
                        </m:ctrlPr>
                      </m:sSubPr>
                      <m:e>
                        <m:r>
                          <a:rPr lang="en-US" altLang="ar-EG" b="0" i="1" smtClean="0">
                            <a:solidFill>
                              <a:srgbClr val="0070C0"/>
                            </a:solidFill>
                            <a:latin typeface="Cambria Math" panose="02040503050406030204" pitchFamily="18" charset="0"/>
                          </a:rPr>
                          <m:t>𝑝</m:t>
                        </m:r>
                      </m:e>
                      <m:sub>
                        <m:r>
                          <a:rPr lang="en-US" altLang="ar-EG" b="0" i="1" smtClean="0">
                            <a:solidFill>
                              <a:srgbClr val="0070C0"/>
                            </a:solidFill>
                            <a:latin typeface="Cambria Math" panose="02040503050406030204" pitchFamily="18" charset="0"/>
                          </a:rPr>
                          <m:t>𝑘</m:t>
                        </m:r>
                      </m:sub>
                    </m:sSub>
                    <m:r>
                      <a:rPr lang="en-US" altLang="ar-EG" b="0" i="1" smtClean="0">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2</m:t>
                    </m:r>
                    <m:r>
                      <a:rPr lang="en-US" altLang="ar-EG" b="0" i="1" smtClean="0">
                        <a:solidFill>
                          <a:srgbClr val="0070C0"/>
                        </a:solidFill>
                        <a:latin typeface="Cambria Math" panose="02040503050406030204" pitchFamily="18" charset="0"/>
                        <a:ea typeface="Cambria Math" panose="02040503050406030204" pitchFamily="18" charset="0"/>
                      </a:rPr>
                      <m:t>∆</m:t>
                    </m:r>
                    <m:r>
                      <a:rPr lang="en-US" altLang="ar-EG" b="0" i="1" smtClean="0">
                        <a:solidFill>
                          <a:srgbClr val="0070C0"/>
                        </a:solidFill>
                        <a:latin typeface="Cambria Math" panose="02040503050406030204" pitchFamily="18" charset="0"/>
                        <a:ea typeface="Cambria Math" panose="02040503050406030204" pitchFamily="18" charset="0"/>
                      </a:rPr>
                      <m:t>𝑦</m:t>
                    </m:r>
                    <m:r>
                      <a:rPr lang="en-US" altLang="ar-EG" b="0" i="0" smtClean="0">
                        <a:solidFill>
                          <a:srgbClr val="0070C0"/>
                        </a:solidFill>
                        <a:latin typeface="Cambria Math" panose="02040503050406030204" pitchFamily="18" charset="0"/>
                        <a:ea typeface="Cambria Math" panose="02040503050406030204" pitchFamily="18" charset="0"/>
                      </a:rPr>
                      <m:t> </m:t>
                    </m:r>
                  </m:oMath>
                </a14:m>
                <a:r>
                  <a:rPr lang="en-US" altLang="ar-EG" dirty="0" smtClean="0"/>
                  <a:t>, otherwise the next point to be plot is</a:t>
                </a:r>
                <a:r>
                  <a:rPr lang="en-US" altLang="ar-EG" dirty="0"/>
                  <a:t> </a:t>
                </a:r>
                <a:r>
                  <a:rPr lang="en-US" altLang="ar-EG" dirty="0" smtClean="0">
                    <a:solidFill>
                      <a:srgbClr val="0070C0"/>
                    </a:solidFill>
                  </a:rPr>
                  <a:t>(</a:t>
                </a:r>
                <a14:m>
                  <m:oMath xmlns:m="http://schemas.openxmlformats.org/officeDocument/2006/math">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𝑥</m:t>
                        </m:r>
                      </m:e>
                      <m:sub>
                        <m:r>
                          <a:rPr lang="en-US" altLang="ar-EG" i="1">
                            <a:solidFill>
                              <a:srgbClr val="0070C0"/>
                            </a:solidFill>
                            <a:latin typeface="Cambria Math" panose="02040503050406030204" pitchFamily="18" charset="0"/>
                          </a:rPr>
                          <m:t>𝑘</m:t>
                        </m:r>
                      </m:sub>
                    </m:sSub>
                    <m:r>
                      <a:rPr lang="en-US" altLang="ar-EG" b="0" i="1" smtClean="0">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1</m:t>
                    </m:r>
                    <m:r>
                      <a:rPr lang="en-US" altLang="ar-EG" i="1">
                        <a:solidFill>
                          <a:srgbClr val="0070C0"/>
                        </a:solidFill>
                        <a:latin typeface="Cambria Math" panose="02040503050406030204" pitchFamily="18" charset="0"/>
                      </a:rPr>
                      <m:t>,</m:t>
                    </m:r>
                    <m:sSub>
                      <m:sSubPr>
                        <m:ctrlPr>
                          <a:rPr lang="en-US" altLang="ar-EG" i="1" smtClean="0">
                            <a:solidFill>
                              <a:srgbClr val="0070C0"/>
                            </a:solidFill>
                            <a:latin typeface="Cambria Math" panose="02040503050406030204" pitchFamily="18" charset="0"/>
                          </a:rPr>
                        </m:ctrlPr>
                      </m:sSubPr>
                      <m:e>
                        <m:r>
                          <a:rPr lang="en-US" altLang="ar-EG" b="0" i="1" smtClean="0">
                            <a:solidFill>
                              <a:srgbClr val="0070C0"/>
                            </a:solidFill>
                            <a:latin typeface="Cambria Math" panose="02040503050406030204" pitchFamily="18" charset="0"/>
                          </a:rPr>
                          <m:t>𝑦</m:t>
                        </m:r>
                      </m:e>
                      <m:sub>
                        <m:r>
                          <a:rPr lang="en-US" altLang="ar-EG" b="0" i="1" smtClean="0">
                            <a:solidFill>
                              <a:srgbClr val="0070C0"/>
                            </a:solidFill>
                            <a:latin typeface="Cambria Math" panose="02040503050406030204" pitchFamily="18" charset="0"/>
                          </a:rPr>
                          <m:t>𝑘</m:t>
                        </m:r>
                      </m:sub>
                    </m:sSub>
                    <m:r>
                      <a:rPr lang="en-US" altLang="ar-EG" b="0" i="1" smtClean="0">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1</m:t>
                    </m:r>
                  </m:oMath>
                </a14:m>
                <a:r>
                  <a:rPr lang="en-US" altLang="ar-EG" dirty="0" smtClean="0">
                    <a:solidFill>
                      <a:srgbClr val="0070C0"/>
                    </a:solidFill>
                  </a:rPr>
                  <a:t>) </a:t>
                </a:r>
                <a:r>
                  <a:rPr lang="en-US" altLang="ar-EG" dirty="0" smtClean="0"/>
                  <a:t>and </a:t>
                </a:r>
                <a14:m>
                  <m:oMath xmlns:m="http://schemas.openxmlformats.org/officeDocument/2006/math">
                    <m:sSub>
                      <m:sSubPr>
                        <m:ctrlPr>
                          <a:rPr lang="en-US" altLang="ar-EG" i="1" smtClean="0">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𝑝</m:t>
                        </m:r>
                      </m:e>
                      <m:sub>
                        <m:r>
                          <a:rPr lang="en-US" altLang="ar-EG" i="1">
                            <a:solidFill>
                              <a:srgbClr val="0070C0"/>
                            </a:solidFill>
                            <a:latin typeface="Cambria Math" panose="02040503050406030204" pitchFamily="18" charset="0"/>
                          </a:rPr>
                          <m:t>𝑘</m:t>
                        </m:r>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1</m:t>
                        </m:r>
                      </m:sub>
                    </m:sSub>
                    <m:r>
                      <a:rPr lang="en-US" altLang="ar-EG" i="1">
                        <a:solidFill>
                          <a:srgbClr val="0070C0"/>
                        </a:solidFill>
                        <a:latin typeface="Cambria Math" panose="02040503050406030204" pitchFamily="18" charset="0"/>
                      </a:rPr>
                      <m:t>=</m:t>
                    </m:r>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𝑝</m:t>
                        </m:r>
                      </m:e>
                      <m:sub>
                        <m:r>
                          <a:rPr lang="en-US" altLang="ar-EG" i="1">
                            <a:solidFill>
                              <a:srgbClr val="0070C0"/>
                            </a:solidFill>
                            <a:latin typeface="Cambria Math" panose="02040503050406030204" pitchFamily="18" charset="0"/>
                          </a:rPr>
                          <m:t>𝑘</m:t>
                        </m:r>
                      </m:sub>
                    </m:sSub>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2</m:t>
                    </m:r>
                    <m:r>
                      <a:rPr lang="en-US" altLang="ar-EG" i="1">
                        <a:solidFill>
                          <a:srgbClr val="0070C0"/>
                        </a:solidFill>
                        <a:latin typeface="Cambria Math" panose="02040503050406030204" pitchFamily="18" charset="0"/>
                        <a:ea typeface="Cambria Math" panose="02040503050406030204" pitchFamily="18" charset="0"/>
                      </a:rPr>
                      <m:t>∆</m:t>
                    </m:r>
                    <m:r>
                      <a:rPr lang="en-US" altLang="ar-EG" i="1">
                        <a:solidFill>
                          <a:srgbClr val="0070C0"/>
                        </a:solidFill>
                        <a:latin typeface="Cambria Math" panose="02040503050406030204" pitchFamily="18" charset="0"/>
                        <a:ea typeface="Cambria Math" panose="02040503050406030204" pitchFamily="18" charset="0"/>
                      </a:rPr>
                      <m:t>𝑦</m:t>
                    </m:r>
                    <m:r>
                      <a:rPr lang="en-US" altLang="ar-EG" b="0" i="1" smtClean="0">
                        <a:solidFill>
                          <a:srgbClr val="0070C0"/>
                        </a:solidFill>
                        <a:latin typeface="Cambria Math" panose="02040503050406030204" pitchFamily="18" charset="0"/>
                        <a:ea typeface="Cambria Math" panose="02040503050406030204" pitchFamily="18" charset="0"/>
                      </a:rPr>
                      <m:t>−</m:t>
                    </m:r>
                    <m:r>
                      <a:rPr lang="en-US" altLang="ar-EG" b="0" i="1" smtClean="0">
                        <a:solidFill>
                          <a:srgbClr val="0070C0"/>
                        </a:solidFill>
                        <a:latin typeface="Cambria Math" panose="02040503050406030204" pitchFamily="18" charset="0"/>
                        <a:ea typeface="Cambria Math" panose="02040503050406030204" pitchFamily="18" charset="0"/>
                      </a:rPr>
                      <m:t>2</m:t>
                    </m:r>
                    <m:r>
                      <a:rPr lang="en-US" altLang="ar-EG" b="0" i="1" smtClean="0">
                        <a:solidFill>
                          <a:srgbClr val="0070C0"/>
                        </a:solidFill>
                        <a:latin typeface="Cambria Math" panose="02040503050406030204" pitchFamily="18" charset="0"/>
                        <a:ea typeface="Cambria Math" panose="02040503050406030204" pitchFamily="18" charset="0"/>
                      </a:rPr>
                      <m:t>∆</m:t>
                    </m:r>
                    <m:r>
                      <a:rPr lang="en-US" altLang="ar-EG" b="0" i="1" smtClean="0">
                        <a:solidFill>
                          <a:srgbClr val="0070C0"/>
                        </a:solidFill>
                        <a:latin typeface="Cambria Math" panose="02040503050406030204" pitchFamily="18" charset="0"/>
                        <a:ea typeface="Cambria Math" panose="02040503050406030204" pitchFamily="18" charset="0"/>
                      </a:rPr>
                      <m:t>𝑥</m:t>
                    </m:r>
                  </m:oMath>
                </a14:m>
                <a:endParaRPr lang="en-US" altLang="ar-EG" dirty="0" smtClean="0">
                  <a:solidFill>
                    <a:srgbClr val="0070C0"/>
                  </a:solidFill>
                </a:endParaRPr>
              </a:p>
              <a:p>
                <a:pPr marL="914400" lvl="1" indent="-457200" algn="just" rtl="0">
                  <a:buFont typeface="+mj-lt"/>
                  <a:buAutoNum type="arabicPeriod"/>
                </a:pPr>
                <a:r>
                  <a:rPr lang="en-US" altLang="ar-EG" dirty="0" smtClean="0"/>
                  <a:t>Perform step 4 </a:t>
                </a:r>
                <a14:m>
                  <m:oMath xmlns:m="http://schemas.openxmlformats.org/officeDocument/2006/math">
                    <m:r>
                      <a:rPr lang="en-US" altLang="ar-EG" i="1" smtClean="0">
                        <a:solidFill>
                          <a:srgbClr val="0070C0"/>
                        </a:solidFill>
                        <a:latin typeface="Cambria Math" panose="02040503050406030204" pitchFamily="18" charset="0"/>
                        <a:ea typeface="Cambria Math" panose="02040503050406030204" pitchFamily="18" charset="0"/>
                      </a:rPr>
                      <m:t>∆</m:t>
                    </m:r>
                    <m:r>
                      <a:rPr lang="en-US" altLang="ar-EG" i="1" smtClean="0">
                        <a:solidFill>
                          <a:srgbClr val="0070C0"/>
                        </a:solidFill>
                        <a:latin typeface="Cambria Math" panose="02040503050406030204" pitchFamily="18" charset="0"/>
                        <a:ea typeface="Cambria Math" panose="02040503050406030204" pitchFamily="18" charset="0"/>
                      </a:rPr>
                      <m:t>𝑥</m:t>
                    </m:r>
                  </m:oMath>
                </a14:m>
                <a:r>
                  <a:rPr lang="en-US" altLang="ar-EG" dirty="0" smtClean="0">
                    <a:solidFill>
                      <a:srgbClr val="0070C0"/>
                    </a:solidFill>
                  </a:rPr>
                  <a:t>-1</a:t>
                </a:r>
                <a:r>
                  <a:rPr lang="en-US" altLang="ar-EG" dirty="0" smtClean="0"/>
                  <a:t> times </a:t>
                </a:r>
                <a:endParaRPr lang="en-US" altLang="ar-EG" dirty="0"/>
              </a:p>
            </p:txBody>
          </p:sp>
        </mc:Choice>
        <mc:Fallback xmlns="">
          <p:sp>
            <p:nvSpPr>
              <p:cNvPr id="419843" name="Rectangle 3"/>
              <p:cNvSpPr>
                <a:spLocks noGrp="1" noRot="1" noChangeAspect="1" noMove="1" noResize="1" noEditPoints="1" noAdjustHandles="1" noChangeArrowheads="1" noChangeShapeType="1" noTextEdit="1"/>
              </p:cNvSpPr>
              <p:nvPr>
                <p:ph type="body" idx="4294967295"/>
              </p:nvPr>
            </p:nvSpPr>
            <p:spPr>
              <a:xfrm>
                <a:off x="1405719" y="1447800"/>
                <a:ext cx="10072048" cy="4419600"/>
              </a:xfrm>
              <a:blipFill rotWithShape="0">
                <a:blip r:embed="rId2"/>
                <a:stretch>
                  <a:fillRect l="-1090" t="-2345" r="-908"/>
                </a:stretch>
              </a:blipFill>
            </p:spPr>
            <p:txBody>
              <a:bodyPr/>
              <a:lstStyle/>
              <a:p>
                <a:r>
                  <a:rPr lang="ar-EG">
                    <a:noFill/>
                  </a:rPr>
                  <a:t> </a:t>
                </a:r>
              </a:p>
            </p:txBody>
          </p:sp>
        </mc:Fallback>
      </mc:AlternateContent>
    </p:spTree>
    <p:extLst>
      <p:ext uri="{BB962C8B-B14F-4D97-AF65-F5344CB8AC3E}">
        <p14:creationId xmlns:p14="http://schemas.microsoft.com/office/powerpoint/2010/main" val="69662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4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CC9D5330-DB5C-4AEB-9925-DE6F441C5FEC}" type="slidenum">
              <a:rPr lang="en-US" altLang="ar-EG">
                <a:solidFill>
                  <a:srgbClr val="045C75"/>
                </a:solidFill>
                <a:latin typeface="Constantia" panose="02030602050306030303" pitchFamily="18" charset="0"/>
              </a:rPr>
              <a:pPr algn="r"/>
              <a:t>22</a:t>
            </a:fld>
            <a:endParaRPr lang="en-US" altLang="ar-EG">
              <a:solidFill>
                <a:srgbClr val="045C75"/>
              </a:solidFill>
              <a:latin typeface="Constantia" panose="02030602050306030303" pitchFamily="18" charset="0"/>
            </a:endParaRPr>
          </a:p>
        </p:txBody>
      </p:sp>
      <p:sp>
        <p:nvSpPr>
          <p:cNvPr id="48133" name="Rectangle 2"/>
          <p:cNvSpPr>
            <a:spLocks noGrp="1"/>
          </p:cNvSpPr>
          <p:nvPr>
            <p:ph type="title" idx="4294967295"/>
          </p:nvPr>
        </p:nvSpPr>
        <p:spPr>
          <a:xfrm>
            <a:off x="1919288" y="765176"/>
            <a:ext cx="8229600" cy="722313"/>
          </a:xfrm>
        </p:spPr>
        <p:txBody>
          <a:bodyPr/>
          <a:lstStyle/>
          <a:p>
            <a:pPr algn="ctr" eaLnBrk="1" hangingPunct="1"/>
            <a:r>
              <a:rPr lang="en-US" altLang="ar-EG" sz="4000" b="1" dirty="0"/>
              <a:t>Example 3-1 page 97</a:t>
            </a:r>
          </a:p>
        </p:txBody>
      </p:sp>
      <p:sp>
        <p:nvSpPr>
          <p:cNvPr id="48134" name="Rectangle 3"/>
          <p:cNvSpPr>
            <a:spLocks noGrp="1"/>
          </p:cNvSpPr>
          <p:nvPr>
            <p:ph type="body" idx="4294967295"/>
          </p:nvPr>
        </p:nvSpPr>
        <p:spPr/>
        <p:txBody>
          <a:bodyPr>
            <a:normAutofit/>
          </a:bodyPr>
          <a:lstStyle/>
          <a:p>
            <a:pPr algn="l" rtl="0" eaLnBrk="1" hangingPunct="1"/>
            <a:r>
              <a:rPr lang="en-US" altLang="ar-EG" dirty="0" smtClean="0">
                <a:ea typeface="Majalla UI"/>
              </a:rPr>
              <a:t>Suppose the line with endpoints </a:t>
            </a:r>
            <a:r>
              <a:rPr lang="en-US" altLang="ar-EG" dirty="0" smtClean="0">
                <a:solidFill>
                  <a:srgbClr val="CC0000"/>
                </a:solidFill>
                <a:ea typeface="Majalla UI"/>
              </a:rPr>
              <a:t>(20,10)</a:t>
            </a:r>
            <a:r>
              <a:rPr lang="en-US" altLang="ar-EG" dirty="0" smtClean="0">
                <a:ea typeface="Majalla UI"/>
              </a:rPr>
              <a:t> and </a:t>
            </a:r>
            <a:r>
              <a:rPr lang="en-US" altLang="ar-EG" dirty="0" smtClean="0">
                <a:solidFill>
                  <a:srgbClr val="CC0000"/>
                </a:solidFill>
                <a:ea typeface="Majalla UI"/>
              </a:rPr>
              <a:t>(30,18)</a:t>
            </a:r>
          </a:p>
          <a:p>
            <a:pPr lvl="1" algn="l" rtl="0"/>
            <a:r>
              <a:rPr lang="en-US" altLang="ar-EG" sz="2800" dirty="0" smtClean="0">
                <a:ea typeface="Majalla UI"/>
              </a:rPr>
              <a:t>The line has a slope of 0.8 (m&lt; 1), with:</a:t>
            </a:r>
          </a:p>
          <a:p>
            <a:pPr lvl="2" algn="l" rtl="0"/>
            <a:r>
              <a:rPr lang="en-US" altLang="ar-EG" sz="2800" dirty="0" smtClean="0">
                <a:ea typeface="Majalla UI"/>
                <a:sym typeface="Symbol" panose="05050102010706020507" pitchFamily="18" charset="2"/>
              </a:rPr>
              <a:t>x = 10, y = 8</a:t>
            </a:r>
          </a:p>
          <a:p>
            <a:pPr lvl="1" algn="l" rtl="0"/>
            <a:r>
              <a:rPr lang="en-US" altLang="ar-EG" sz="2800" dirty="0" smtClean="0">
                <a:ea typeface="Majalla UI"/>
              </a:rPr>
              <a:t>The initial decision parameter has the value:</a:t>
            </a:r>
          </a:p>
          <a:p>
            <a:pPr lvl="2" algn="l" rtl="0"/>
            <a:r>
              <a:rPr lang="en-US" altLang="ar-EG" sz="2800" dirty="0" smtClean="0">
                <a:ea typeface="Majalla UI"/>
              </a:rPr>
              <a:t>P0 = 2 </a:t>
            </a:r>
            <a:r>
              <a:rPr lang="en-US" altLang="ar-EG" sz="2800" dirty="0" smtClean="0">
                <a:ea typeface="Majalla UI"/>
                <a:sym typeface="Symbol" panose="05050102010706020507" pitchFamily="18" charset="2"/>
              </a:rPr>
              <a:t>y - x = 6</a:t>
            </a:r>
            <a:endParaRPr lang="en-US" altLang="ar-EG" sz="2800" dirty="0" smtClean="0">
              <a:ea typeface="Majalla UI"/>
            </a:endParaRPr>
          </a:p>
          <a:p>
            <a:pPr algn="l" rtl="0" eaLnBrk="1" hangingPunct="1"/>
            <a:endParaRPr lang="en-US" altLang="ar-EG" dirty="0" smtClean="0">
              <a:ea typeface="Majalla UI"/>
            </a:endParaRPr>
          </a:p>
        </p:txBody>
      </p:sp>
    </p:spTree>
    <p:extLst>
      <p:ext uri="{BB962C8B-B14F-4D97-AF65-F5344CB8AC3E}">
        <p14:creationId xmlns:p14="http://schemas.microsoft.com/office/powerpoint/2010/main" val="2502606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AEF33950-51CB-4FDE-A542-E0436F1885CB}" type="slidenum">
              <a:rPr lang="en-US" altLang="ar-EG">
                <a:solidFill>
                  <a:srgbClr val="045C75"/>
                </a:solidFill>
                <a:latin typeface="Constantia" panose="02030602050306030303" pitchFamily="18" charset="0"/>
              </a:rPr>
              <a:pPr algn="r"/>
              <a:t>23</a:t>
            </a:fld>
            <a:endParaRPr lang="en-US" altLang="ar-EG">
              <a:solidFill>
                <a:srgbClr val="045C75"/>
              </a:solidFill>
              <a:latin typeface="Constantia" panose="02030602050306030303" pitchFamily="18" charset="0"/>
            </a:endParaRPr>
          </a:p>
        </p:txBody>
      </p:sp>
      <p:sp>
        <p:nvSpPr>
          <p:cNvPr id="50181" name="Rectangle 2"/>
          <p:cNvSpPr>
            <a:spLocks noGrp="1"/>
          </p:cNvSpPr>
          <p:nvPr>
            <p:ph type="title" idx="4294967295"/>
          </p:nvPr>
        </p:nvSpPr>
        <p:spPr>
          <a:xfrm>
            <a:off x="1919288" y="765176"/>
            <a:ext cx="8229600" cy="722313"/>
          </a:xfrm>
        </p:spPr>
        <p:txBody>
          <a:bodyPr/>
          <a:lstStyle/>
          <a:p>
            <a:pPr algn="ctr" eaLnBrk="1" hangingPunct="1"/>
            <a:r>
              <a:rPr lang="en-US" altLang="ar-EG" sz="4000" b="1" dirty="0"/>
              <a:t>Example 3-1 page 97</a:t>
            </a:r>
          </a:p>
        </p:txBody>
      </p:sp>
      <p:sp>
        <p:nvSpPr>
          <p:cNvPr id="50182" name="Rectangle 3"/>
          <p:cNvSpPr>
            <a:spLocks noGrp="1"/>
          </p:cNvSpPr>
          <p:nvPr>
            <p:ph type="body" idx="4294967295"/>
          </p:nvPr>
        </p:nvSpPr>
        <p:spPr>
          <a:xfrm>
            <a:off x="1624084" y="1825625"/>
            <a:ext cx="9729716" cy="4351338"/>
          </a:xfrm>
        </p:spPr>
        <p:txBody>
          <a:bodyPr/>
          <a:lstStyle/>
          <a:p>
            <a:pPr algn="l" rtl="0" eaLnBrk="1" hangingPunct="1">
              <a:lnSpc>
                <a:spcPct val="90000"/>
              </a:lnSpc>
            </a:pPr>
            <a:r>
              <a:rPr lang="en-US" altLang="ar-EG" sz="2400" dirty="0">
                <a:ea typeface="Majalla UI"/>
              </a:rPr>
              <a:t>Since p</a:t>
            </a:r>
            <a:r>
              <a:rPr lang="en-US" altLang="ar-EG" sz="2400" baseline="-25000" dirty="0">
                <a:ea typeface="Majalla UI"/>
              </a:rPr>
              <a:t>0</a:t>
            </a:r>
            <a:r>
              <a:rPr lang="en-US" altLang="ar-EG" sz="2400" dirty="0">
                <a:ea typeface="Majalla UI"/>
              </a:rPr>
              <a:t> is </a:t>
            </a:r>
            <a:r>
              <a:rPr lang="en-US" altLang="ar-EG" sz="2400" dirty="0" smtClean="0">
                <a:ea typeface="Majalla UI"/>
              </a:rPr>
              <a:t>positive</a:t>
            </a:r>
          </a:p>
          <a:p>
            <a:pPr marL="685800" lvl="2" algn="l" rtl="0">
              <a:spcBef>
                <a:spcPts val="1000"/>
              </a:spcBef>
            </a:pPr>
            <a:r>
              <a:rPr lang="en-US" altLang="ar-EG" sz="2400" dirty="0">
                <a:solidFill>
                  <a:srgbClr val="C00000"/>
                </a:solidFill>
                <a:ea typeface="Majalla UI"/>
              </a:rPr>
              <a:t>Next point (21,11)</a:t>
            </a:r>
          </a:p>
          <a:p>
            <a:pPr lvl="1" algn="l" rtl="0" eaLnBrk="1" hangingPunct="1">
              <a:lnSpc>
                <a:spcPct val="90000"/>
              </a:lnSpc>
            </a:pPr>
            <a:r>
              <a:rPr lang="en-US" altLang="ar-EG" dirty="0" smtClean="0">
                <a:solidFill>
                  <a:srgbClr val="C00000"/>
                </a:solidFill>
                <a:ea typeface="Majalla UI"/>
              </a:rPr>
              <a:t>P</a:t>
            </a:r>
            <a:r>
              <a:rPr lang="en-US" altLang="ar-EG" baseline="-25000" dirty="0" smtClean="0">
                <a:solidFill>
                  <a:srgbClr val="C00000"/>
                </a:solidFill>
                <a:ea typeface="Majalla UI"/>
              </a:rPr>
              <a:t>1</a:t>
            </a:r>
            <a:r>
              <a:rPr lang="en-US" altLang="ar-EG" dirty="0" smtClean="0">
                <a:solidFill>
                  <a:srgbClr val="C00000"/>
                </a:solidFill>
                <a:ea typeface="Majalla UI"/>
              </a:rPr>
              <a:t> = 6 + 2*8 – 2*10 = 2</a:t>
            </a:r>
          </a:p>
          <a:p>
            <a:pPr algn="l" rtl="0" eaLnBrk="1" hangingPunct="1">
              <a:lnSpc>
                <a:spcPct val="90000"/>
              </a:lnSpc>
            </a:pPr>
            <a:r>
              <a:rPr lang="en-US" altLang="ar-EG" sz="2400" dirty="0" smtClean="0">
                <a:ea typeface="Majalla UI"/>
              </a:rPr>
              <a:t>Since </a:t>
            </a:r>
            <a:r>
              <a:rPr lang="en-US" altLang="ar-EG" sz="2400" dirty="0">
                <a:ea typeface="Majalla UI"/>
              </a:rPr>
              <a:t>P</a:t>
            </a:r>
            <a:r>
              <a:rPr lang="en-US" altLang="ar-EG" sz="2400" baseline="-25000" dirty="0">
                <a:ea typeface="Majalla UI"/>
              </a:rPr>
              <a:t>1</a:t>
            </a:r>
            <a:r>
              <a:rPr lang="en-US" altLang="ar-EG" sz="2400" dirty="0">
                <a:ea typeface="Majalla UI"/>
              </a:rPr>
              <a:t> is </a:t>
            </a:r>
            <a:r>
              <a:rPr lang="en-US" altLang="ar-EG" sz="2400" dirty="0" smtClean="0">
                <a:ea typeface="Majalla UI"/>
              </a:rPr>
              <a:t>positive</a:t>
            </a:r>
          </a:p>
          <a:p>
            <a:pPr lvl="1" algn="l" rtl="0"/>
            <a:r>
              <a:rPr lang="en-US" altLang="ar-EG" dirty="0">
                <a:solidFill>
                  <a:srgbClr val="C00000"/>
                </a:solidFill>
                <a:ea typeface="Majalla UI"/>
              </a:rPr>
              <a:t>Next point (22,12)</a:t>
            </a:r>
          </a:p>
          <a:p>
            <a:pPr lvl="1" algn="l" rtl="0" eaLnBrk="1" hangingPunct="1">
              <a:lnSpc>
                <a:spcPct val="90000"/>
              </a:lnSpc>
            </a:pPr>
            <a:r>
              <a:rPr lang="en-US" altLang="ar-EG" dirty="0" smtClean="0">
                <a:solidFill>
                  <a:srgbClr val="C00000"/>
                </a:solidFill>
                <a:ea typeface="Majalla UI"/>
              </a:rPr>
              <a:t>P</a:t>
            </a:r>
            <a:r>
              <a:rPr lang="en-US" altLang="ar-EG" baseline="-25000" dirty="0" smtClean="0">
                <a:solidFill>
                  <a:srgbClr val="C00000"/>
                </a:solidFill>
                <a:ea typeface="Majalla UI"/>
              </a:rPr>
              <a:t>2</a:t>
            </a:r>
            <a:r>
              <a:rPr lang="en-US" altLang="ar-EG" dirty="0" smtClean="0">
                <a:solidFill>
                  <a:srgbClr val="C00000"/>
                </a:solidFill>
                <a:ea typeface="Majalla UI"/>
              </a:rPr>
              <a:t> = 2 + 2*8 -2*10 = -2</a:t>
            </a:r>
          </a:p>
          <a:p>
            <a:pPr algn="l" rtl="0" eaLnBrk="1" hangingPunct="1">
              <a:lnSpc>
                <a:spcPct val="90000"/>
              </a:lnSpc>
            </a:pPr>
            <a:r>
              <a:rPr lang="en-US" altLang="ar-EG" sz="2400" dirty="0" smtClean="0">
                <a:ea typeface="Majalla UI"/>
              </a:rPr>
              <a:t>Since </a:t>
            </a:r>
            <a:r>
              <a:rPr lang="en-US" altLang="ar-EG" sz="2400" dirty="0">
                <a:ea typeface="Majalla UI"/>
              </a:rPr>
              <a:t>P</a:t>
            </a:r>
            <a:r>
              <a:rPr lang="en-US" altLang="ar-EG" sz="2400" baseline="-25000" dirty="0">
                <a:ea typeface="Majalla UI"/>
              </a:rPr>
              <a:t>2</a:t>
            </a:r>
            <a:r>
              <a:rPr lang="en-US" altLang="ar-EG" sz="2400" dirty="0">
                <a:ea typeface="Majalla UI"/>
              </a:rPr>
              <a:t> is </a:t>
            </a:r>
            <a:r>
              <a:rPr lang="en-US" altLang="ar-EG" sz="2400" dirty="0" smtClean="0">
                <a:ea typeface="Majalla UI"/>
              </a:rPr>
              <a:t>negative</a:t>
            </a:r>
          </a:p>
          <a:p>
            <a:pPr lvl="1" algn="l" rtl="0"/>
            <a:r>
              <a:rPr lang="en-US" altLang="ar-EG" dirty="0">
                <a:solidFill>
                  <a:srgbClr val="C00000"/>
                </a:solidFill>
                <a:ea typeface="Majalla UI"/>
              </a:rPr>
              <a:t>Next point (23,12)</a:t>
            </a:r>
          </a:p>
          <a:p>
            <a:pPr lvl="1" algn="l" rtl="0" eaLnBrk="1" hangingPunct="1">
              <a:lnSpc>
                <a:spcPct val="90000"/>
              </a:lnSpc>
            </a:pPr>
            <a:r>
              <a:rPr lang="en-US" altLang="ar-EG" dirty="0" smtClean="0">
                <a:solidFill>
                  <a:srgbClr val="C00000"/>
                </a:solidFill>
                <a:ea typeface="Majalla UI"/>
              </a:rPr>
              <a:t>P</a:t>
            </a:r>
            <a:r>
              <a:rPr lang="en-US" altLang="ar-EG" baseline="-25000" dirty="0" smtClean="0">
                <a:solidFill>
                  <a:srgbClr val="C00000"/>
                </a:solidFill>
                <a:ea typeface="Majalla UI"/>
              </a:rPr>
              <a:t>3</a:t>
            </a:r>
            <a:r>
              <a:rPr lang="en-US" altLang="ar-EG" dirty="0" smtClean="0">
                <a:solidFill>
                  <a:srgbClr val="C00000"/>
                </a:solidFill>
                <a:ea typeface="Majalla UI"/>
              </a:rPr>
              <a:t> = -2 + 2*8  = 14</a:t>
            </a:r>
          </a:p>
          <a:p>
            <a:pPr algn="l" rtl="0" eaLnBrk="1" hangingPunct="1">
              <a:lnSpc>
                <a:spcPct val="90000"/>
              </a:lnSpc>
              <a:buFont typeface="Wingdings 2" panose="05020102010507070707" pitchFamily="18" charset="2"/>
              <a:buNone/>
            </a:pPr>
            <a:endParaRPr lang="en-US" altLang="ar-EG" sz="2400" dirty="0">
              <a:ea typeface="Majalla UI"/>
            </a:endParaRPr>
          </a:p>
        </p:txBody>
      </p:sp>
    </p:spTree>
    <p:extLst>
      <p:ext uri="{BB962C8B-B14F-4D97-AF65-F5344CB8AC3E}">
        <p14:creationId xmlns:p14="http://schemas.microsoft.com/office/powerpoint/2010/main" val="21050157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D05521A7-F420-475B-B186-A04886F8C3AD}" type="slidenum">
              <a:rPr lang="en-US" altLang="ar-EG">
                <a:solidFill>
                  <a:srgbClr val="045C75"/>
                </a:solidFill>
                <a:latin typeface="Constantia" panose="02030602050306030303" pitchFamily="18" charset="0"/>
              </a:rPr>
              <a:pPr algn="r"/>
              <a:t>24</a:t>
            </a:fld>
            <a:endParaRPr lang="en-US" altLang="ar-EG">
              <a:solidFill>
                <a:srgbClr val="045C75"/>
              </a:solidFill>
              <a:latin typeface="Constantia" panose="02030602050306030303" pitchFamily="18" charset="0"/>
            </a:endParaRPr>
          </a:p>
        </p:txBody>
      </p:sp>
      <p:sp>
        <p:nvSpPr>
          <p:cNvPr id="51205" name="Rectangle 2"/>
          <p:cNvSpPr>
            <a:spLocks noGrp="1"/>
          </p:cNvSpPr>
          <p:nvPr>
            <p:ph type="title" idx="4294967295"/>
          </p:nvPr>
        </p:nvSpPr>
        <p:spPr>
          <a:xfrm>
            <a:off x="1919288" y="765176"/>
            <a:ext cx="8229600" cy="722313"/>
          </a:xfrm>
        </p:spPr>
        <p:txBody>
          <a:bodyPr/>
          <a:lstStyle/>
          <a:p>
            <a:pPr algn="ctr" eaLnBrk="1" hangingPunct="1"/>
            <a:r>
              <a:rPr lang="en-US" altLang="ar-EG" sz="4000" b="1" dirty="0"/>
              <a:t>Example 3-1 page 97</a:t>
            </a:r>
          </a:p>
        </p:txBody>
      </p:sp>
      <p:sp>
        <p:nvSpPr>
          <p:cNvPr id="51206" name="Rectangle 3"/>
          <p:cNvSpPr>
            <a:spLocks noGrp="1"/>
          </p:cNvSpPr>
          <p:nvPr>
            <p:ph type="body" idx="4294967295"/>
          </p:nvPr>
        </p:nvSpPr>
        <p:spPr>
          <a:xfrm>
            <a:off x="1364776" y="1825625"/>
            <a:ext cx="9989023" cy="4351338"/>
          </a:xfrm>
        </p:spPr>
        <p:txBody>
          <a:bodyPr>
            <a:normAutofit/>
          </a:bodyPr>
          <a:lstStyle/>
          <a:p>
            <a:pPr algn="l" rtl="0" eaLnBrk="1" hangingPunct="1">
              <a:lnSpc>
                <a:spcPct val="90000"/>
              </a:lnSpc>
            </a:pPr>
            <a:r>
              <a:rPr lang="en-US" altLang="ar-EG" sz="2400" dirty="0">
                <a:ea typeface="Majalla UI"/>
              </a:rPr>
              <a:t>Since p</a:t>
            </a:r>
            <a:r>
              <a:rPr lang="en-US" altLang="ar-EG" sz="2400" baseline="-25000" dirty="0">
                <a:ea typeface="Majalla UI"/>
              </a:rPr>
              <a:t>3</a:t>
            </a:r>
            <a:r>
              <a:rPr lang="en-US" altLang="ar-EG" sz="2400" dirty="0">
                <a:ea typeface="Majalla UI"/>
              </a:rPr>
              <a:t> is </a:t>
            </a:r>
            <a:r>
              <a:rPr lang="en-US" altLang="ar-EG" sz="2400" dirty="0" smtClean="0">
                <a:ea typeface="Majalla UI"/>
              </a:rPr>
              <a:t>positive</a:t>
            </a:r>
          </a:p>
          <a:p>
            <a:pPr lvl="1" algn="l" rtl="0"/>
            <a:r>
              <a:rPr lang="en-US" altLang="ar-EG" dirty="0">
                <a:solidFill>
                  <a:srgbClr val="C00000"/>
                </a:solidFill>
                <a:ea typeface="Majalla UI"/>
              </a:rPr>
              <a:t>Next point (24,13</a:t>
            </a:r>
            <a:r>
              <a:rPr lang="en-US" altLang="ar-EG" dirty="0" smtClean="0">
                <a:solidFill>
                  <a:srgbClr val="C00000"/>
                </a:solidFill>
                <a:ea typeface="Majalla UI"/>
              </a:rPr>
              <a:t>)</a:t>
            </a:r>
            <a:endParaRPr lang="en-US" altLang="ar-EG" dirty="0">
              <a:solidFill>
                <a:srgbClr val="C00000"/>
              </a:solidFill>
              <a:ea typeface="Majalla UI"/>
            </a:endParaRPr>
          </a:p>
          <a:p>
            <a:pPr lvl="1" algn="l" rtl="0" eaLnBrk="1" hangingPunct="1">
              <a:lnSpc>
                <a:spcPct val="90000"/>
              </a:lnSpc>
            </a:pPr>
            <a:r>
              <a:rPr lang="en-US" altLang="ar-EG" dirty="0" smtClean="0">
                <a:solidFill>
                  <a:srgbClr val="C00000"/>
                </a:solidFill>
                <a:ea typeface="Majalla UI"/>
              </a:rPr>
              <a:t>P</a:t>
            </a:r>
            <a:r>
              <a:rPr lang="en-US" altLang="ar-EG" baseline="-25000" dirty="0" smtClean="0">
                <a:solidFill>
                  <a:srgbClr val="C00000"/>
                </a:solidFill>
                <a:ea typeface="Majalla UI"/>
              </a:rPr>
              <a:t>4</a:t>
            </a:r>
            <a:r>
              <a:rPr lang="en-US" altLang="ar-EG" dirty="0" smtClean="0">
                <a:solidFill>
                  <a:srgbClr val="C00000"/>
                </a:solidFill>
                <a:ea typeface="Majalla UI"/>
              </a:rPr>
              <a:t> = 14 + 2*8 – 2*10 = 10</a:t>
            </a:r>
          </a:p>
          <a:p>
            <a:pPr algn="l" rtl="0" eaLnBrk="1" hangingPunct="1">
              <a:lnSpc>
                <a:spcPct val="90000"/>
              </a:lnSpc>
            </a:pPr>
            <a:r>
              <a:rPr lang="en-US" altLang="ar-EG" sz="2400" dirty="0" smtClean="0">
                <a:ea typeface="Majalla UI"/>
              </a:rPr>
              <a:t>Since </a:t>
            </a:r>
            <a:r>
              <a:rPr lang="en-US" altLang="ar-EG" sz="2400" dirty="0">
                <a:ea typeface="Majalla UI"/>
              </a:rPr>
              <a:t>P</a:t>
            </a:r>
            <a:r>
              <a:rPr lang="en-US" altLang="ar-EG" sz="2400" baseline="-25000" dirty="0">
                <a:ea typeface="Majalla UI"/>
              </a:rPr>
              <a:t>4</a:t>
            </a:r>
            <a:r>
              <a:rPr lang="en-US" altLang="ar-EG" sz="2400" dirty="0">
                <a:ea typeface="Majalla UI"/>
              </a:rPr>
              <a:t> is </a:t>
            </a:r>
            <a:r>
              <a:rPr lang="en-US" altLang="ar-EG" sz="2400" dirty="0" smtClean="0">
                <a:ea typeface="Majalla UI"/>
              </a:rPr>
              <a:t>positive</a:t>
            </a:r>
          </a:p>
          <a:p>
            <a:pPr lvl="1" algn="l" rtl="0"/>
            <a:r>
              <a:rPr lang="en-US" altLang="ar-EG" dirty="0">
                <a:solidFill>
                  <a:srgbClr val="C00000"/>
                </a:solidFill>
                <a:ea typeface="Majalla UI"/>
              </a:rPr>
              <a:t>Next point (25,14</a:t>
            </a:r>
            <a:r>
              <a:rPr lang="en-US" altLang="ar-EG" dirty="0" smtClean="0">
                <a:solidFill>
                  <a:srgbClr val="C00000"/>
                </a:solidFill>
                <a:ea typeface="Majalla UI"/>
              </a:rPr>
              <a:t>)</a:t>
            </a:r>
            <a:endParaRPr lang="en-US" altLang="ar-EG" dirty="0">
              <a:solidFill>
                <a:srgbClr val="C00000"/>
              </a:solidFill>
              <a:ea typeface="Majalla UI"/>
            </a:endParaRPr>
          </a:p>
          <a:p>
            <a:pPr lvl="1" algn="l" rtl="0" eaLnBrk="1" hangingPunct="1">
              <a:lnSpc>
                <a:spcPct val="90000"/>
              </a:lnSpc>
            </a:pPr>
            <a:r>
              <a:rPr lang="en-US" altLang="ar-EG" dirty="0" smtClean="0">
                <a:solidFill>
                  <a:srgbClr val="C00000"/>
                </a:solidFill>
                <a:ea typeface="Majalla UI"/>
              </a:rPr>
              <a:t>P5 = 10 + 2*8 -2*10 = 6</a:t>
            </a:r>
          </a:p>
          <a:p>
            <a:pPr algn="l" rtl="0" eaLnBrk="1" hangingPunct="1">
              <a:lnSpc>
                <a:spcPct val="90000"/>
              </a:lnSpc>
            </a:pPr>
            <a:r>
              <a:rPr lang="en-US" altLang="ar-EG" sz="2400" dirty="0" smtClean="0">
                <a:ea typeface="Majalla UI"/>
              </a:rPr>
              <a:t>Since </a:t>
            </a:r>
            <a:r>
              <a:rPr lang="en-US" altLang="ar-EG" sz="2400" dirty="0">
                <a:ea typeface="Majalla UI"/>
              </a:rPr>
              <a:t>P</a:t>
            </a:r>
            <a:r>
              <a:rPr lang="en-US" altLang="ar-EG" sz="2400" baseline="-25000" dirty="0">
                <a:ea typeface="Majalla UI"/>
              </a:rPr>
              <a:t>5</a:t>
            </a:r>
            <a:r>
              <a:rPr lang="en-US" altLang="ar-EG" sz="2400" dirty="0">
                <a:ea typeface="Majalla UI"/>
              </a:rPr>
              <a:t> is </a:t>
            </a:r>
            <a:r>
              <a:rPr lang="en-US" altLang="ar-EG" sz="2400" dirty="0" smtClean="0">
                <a:ea typeface="Majalla UI"/>
              </a:rPr>
              <a:t>positive</a:t>
            </a:r>
          </a:p>
          <a:p>
            <a:pPr lvl="1" algn="l" rtl="0"/>
            <a:r>
              <a:rPr lang="en-US" altLang="ar-EG" dirty="0">
                <a:solidFill>
                  <a:srgbClr val="C00000"/>
                </a:solidFill>
                <a:ea typeface="Majalla UI"/>
              </a:rPr>
              <a:t>Next point (26,15</a:t>
            </a:r>
            <a:r>
              <a:rPr lang="en-US" altLang="ar-EG" dirty="0" smtClean="0">
                <a:solidFill>
                  <a:srgbClr val="C00000"/>
                </a:solidFill>
                <a:ea typeface="Majalla UI"/>
              </a:rPr>
              <a:t>)</a:t>
            </a:r>
            <a:endParaRPr lang="en-US" altLang="ar-EG" dirty="0">
              <a:solidFill>
                <a:srgbClr val="C00000"/>
              </a:solidFill>
              <a:ea typeface="Majalla UI"/>
            </a:endParaRPr>
          </a:p>
          <a:p>
            <a:pPr lvl="1" algn="l" rtl="0" eaLnBrk="1" hangingPunct="1">
              <a:lnSpc>
                <a:spcPct val="90000"/>
              </a:lnSpc>
            </a:pPr>
            <a:r>
              <a:rPr lang="en-US" altLang="ar-EG" dirty="0" smtClean="0">
                <a:solidFill>
                  <a:srgbClr val="C00000"/>
                </a:solidFill>
                <a:ea typeface="Majalla UI"/>
              </a:rPr>
              <a:t>P</a:t>
            </a:r>
            <a:r>
              <a:rPr lang="en-US" altLang="ar-EG" baseline="-25000" dirty="0" smtClean="0">
                <a:solidFill>
                  <a:srgbClr val="C00000"/>
                </a:solidFill>
                <a:ea typeface="Majalla UI"/>
              </a:rPr>
              <a:t>6</a:t>
            </a:r>
            <a:r>
              <a:rPr lang="en-US" altLang="ar-EG" dirty="0" smtClean="0">
                <a:solidFill>
                  <a:srgbClr val="C00000"/>
                </a:solidFill>
                <a:ea typeface="Majalla UI"/>
              </a:rPr>
              <a:t> = 6 + 2*8 -2*10 = 2</a:t>
            </a:r>
          </a:p>
          <a:p>
            <a:pPr algn="l" rtl="0" eaLnBrk="1" hangingPunct="1">
              <a:lnSpc>
                <a:spcPct val="90000"/>
              </a:lnSpc>
              <a:buFont typeface="Wingdings 2" panose="05020102010507070707" pitchFamily="18" charset="2"/>
              <a:buNone/>
            </a:pPr>
            <a:endParaRPr lang="en-US" altLang="ar-EG" sz="2400" dirty="0">
              <a:ea typeface="Majalla UI"/>
            </a:endParaRPr>
          </a:p>
          <a:p>
            <a:pPr algn="l" rtl="0" eaLnBrk="1" hangingPunct="1">
              <a:lnSpc>
                <a:spcPct val="90000"/>
              </a:lnSpc>
            </a:pPr>
            <a:endParaRPr lang="en-US" altLang="ar-EG" sz="2400" dirty="0">
              <a:ea typeface="Majalla UI"/>
            </a:endParaRPr>
          </a:p>
        </p:txBody>
      </p:sp>
    </p:spTree>
    <p:extLst>
      <p:ext uri="{BB962C8B-B14F-4D97-AF65-F5344CB8AC3E}">
        <p14:creationId xmlns:p14="http://schemas.microsoft.com/office/powerpoint/2010/main" val="36543185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8EB4140C-65B3-4798-8122-66CC982E67C5}" type="slidenum">
              <a:rPr lang="en-US" altLang="ar-EG">
                <a:solidFill>
                  <a:srgbClr val="045C75"/>
                </a:solidFill>
                <a:latin typeface="Constantia" panose="02030602050306030303" pitchFamily="18" charset="0"/>
              </a:rPr>
              <a:pPr algn="r"/>
              <a:t>25</a:t>
            </a:fld>
            <a:endParaRPr lang="en-US" altLang="ar-EG">
              <a:solidFill>
                <a:srgbClr val="045C75"/>
              </a:solidFill>
              <a:latin typeface="Constantia" panose="02030602050306030303" pitchFamily="18" charset="0"/>
            </a:endParaRPr>
          </a:p>
        </p:txBody>
      </p:sp>
      <p:sp>
        <p:nvSpPr>
          <p:cNvPr id="52229" name="Rectangle 2"/>
          <p:cNvSpPr>
            <a:spLocks noGrp="1"/>
          </p:cNvSpPr>
          <p:nvPr>
            <p:ph type="title" idx="4294967295"/>
          </p:nvPr>
        </p:nvSpPr>
        <p:spPr>
          <a:xfrm>
            <a:off x="1919288" y="765176"/>
            <a:ext cx="8229600" cy="722313"/>
          </a:xfrm>
        </p:spPr>
        <p:txBody>
          <a:bodyPr/>
          <a:lstStyle/>
          <a:p>
            <a:pPr algn="ctr" eaLnBrk="1" hangingPunct="1"/>
            <a:r>
              <a:rPr lang="en-US" altLang="ar-EG" sz="4000" b="1" dirty="0"/>
              <a:t>Example 3-1 page 97</a:t>
            </a:r>
          </a:p>
        </p:txBody>
      </p:sp>
      <p:sp>
        <p:nvSpPr>
          <p:cNvPr id="52230" name="Rectangle 3"/>
          <p:cNvSpPr>
            <a:spLocks noGrp="1"/>
          </p:cNvSpPr>
          <p:nvPr>
            <p:ph type="body" idx="4294967295"/>
          </p:nvPr>
        </p:nvSpPr>
        <p:spPr>
          <a:xfrm>
            <a:off x="1651379" y="1662112"/>
            <a:ext cx="8330821" cy="4876800"/>
          </a:xfrm>
        </p:spPr>
        <p:txBody>
          <a:bodyPr>
            <a:normAutofit/>
          </a:bodyPr>
          <a:lstStyle/>
          <a:p>
            <a:pPr algn="l" rtl="0" eaLnBrk="1" hangingPunct="1">
              <a:lnSpc>
                <a:spcPct val="90000"/>
              </a:lnSpc>
            </a:pPr>
            <a:r>
              <a:rPr lang="en-US" altLang="ar-EG" sz="2400" dirty="0">
                <a:ea typeface="Majalla UI"/>
              </a:rPr>
              <a:t>Since p</a:t>
            </a:r>
            <a:r>
              <a:rPr lang="en-US" altLang="ar-EG" sz="2400" baseline="-25000" dirty="0">
                <a:ea typeface="Majalla UI"/>
              </a:rPr>
              <a:t>7</a:t>
            </a:r>
            <a:r>
              <a:rPr lang="en-US" altLang="ar-EG" sz="2400" dirty="0">
                <a:ea typeface="Majalla UI"/>
              </a:rPr>
              <a:t> is </a:t>
            </a:r>
            <a:r>
              <a:rPr lang="en-US" altLang="ar-EG" sz="2400" dirty="0" smtClean="0">
                <a:ea typeface="Majalla UI"/>
              </a:rPr>
              <a:t>positive</a:t>
            </a:r>
          </a:p>
          <a:p>
            <a:pPr marL="685800" lvl="2" algn="l" rtl="0">
              <a:spcBef>
                <a:spcPts val="1000"/>
              </a:spcBef>
            </a:pPr>
            <a:r>
              <a:rPr lang="en-US" altLang="ar-EG" sz="2400" dirty="0">
                <a:solidFill>
                  <a:srgbClr val="C00000"/>
                </a:solidFill>
                <a:ea typeface="Majalla UI"/>
              </a:rPr>
              <a:t>Next point (27,16</a:t>
            </a:r>
            <a:r>
              <a:rPr lang="en-US" altLang="ar-EG" sz="2400" dirty="0" smtClean="0">
                <a:solidFill>
                  <a:srgbClr val="C00000"/>
                </a:solidFill>
                <a:ea typeface="Majalla UI"/>
              </a:rPr>
              <a:t>)</a:t>
            </a:r>
            <a:endParaRPr lang="en-US" altLang="ar-EG" sz="2400" dirty="0">
              <a:solidFill>
                <a:srgbClr val="C00000"/>
              </a:solidFill>
              <a:ea typeface="Majalla UI"/>
            </a:endParaRPr>
          </a:p>
          <a:p>
            <a:pPr lvl="1" algn="l" rtl="0" eaLnBrk="1" hangingPunct="1">
              <a:lnSpc>
                <a:spcPct val="90000"/>
              </a:lnSpc>
            </a:pPr>
            <a:r>
              <a:rPr lang="en-US" altLang="ar-EG" dirty="0" smtClean="0">
                <a:solidFill>
                  <a:srgbClr val="C00000"/>
                </a:solidFill>
                <a:ea typeface="Majalla UI"/>
              </a:rPr>
              <a:t>P</a:t>
            </a:r>
            <a:r>
              <a:rPr lang="en-US" altLang="ar-EG" baseline="-25000" dirty="0" smtClean="0">
                <a:solidFill>
                  <a:srgbClr val="C00000"/>
                </a:solidFill>
                <a:ea typeface="Majalla UI"/>
              </a:rPr>
              <a:t>8</a:t>
            </a:r>
            <a:r>
              <a:rPr lang="en-US" altLang="ar-EG" dirty="0" smtClean="0">
                <a:solidFill>
                  <a:srgbClr val="C00000"/>
                </a:solidFill>
                <a:ea typeface="Majalla UI"/>
              </a:rPr>
              <a:t> = 2 + 2*8 – 2*10 = -2</a:t>
            </a:r>
          </a:p>
          <a:p>
            <a:pPr algn="l" rtl="0" eaLnBrk="1" hangingPunct="1">
              <a:lnSpc>
                <a:spcPct val="90000"/>
              </a:lnSpc>
            </a:pPr>
            <a:r>
              <a:rPr lang="en-US" altLang="ar-EG" sz="2400" dirty="0" smtClean="0">
                <a:ea typeface="Majalla UI"/>
              </a:rPr>
              <a:t>Since </a:t>
            </a:r>
            <a:r>
              <a:rPr lang="en-US" altLang="ar-EG" sz="2400" dirty="0">
                <a:ea typeface="Majalla UI"/>
              </a:rPr>
              <a:t>P</a:t>
            </a:r>
            <a:r>
              <a:rPr lang="en-US" altLang="ar-EG" sz="2400" baseline="-25000" dirty="0">
                <a:ea typeface="Majalla UI"/>
              </a:rPr>
              <a:t>8</a:t>
            </a:r>
            <a:r>
              <a:rPr lang="en-US" altLang="ar-EG" sz="2400" dirty="0">
                <a:ea typeface="Majalla UI"/>
              </a:rPr>
              <a:t> is </a:t>
            </a:r>
            <a:r>
              <a:rPr lang="en-US" altLang="ar-EG" sz="2400" dirty="0" smtClean="0">
                <a:ea typeface="Majalla UI"/>
              </a:rPr>
              <a:t>negative</a:t>
            </a:r>
          </a:p>
          <a:p>
            <a:pPr lvl="1" algn="l" rtl="0"/>
            <a:r>
              <a:rPr lang="en-US" altLang="ar-EG" dirty="0">
                <a:solidFill>
                  <a:srgbClr val="C00000"/>
                </a:solidFill>
                <a:ea typeface="Majalla UI"/>
              </a:rPr>
              <a:t>Next point (28,16</a:t>
            </a:r>
            <a:r>
              <a:rPr lang="en-US" altLang="ar-EG" dirty="0" smtClean="0">
                <a:solidFill>
                  <a:srgbClr val="C00000"/>
                </a:solidFill>
                <a:ea typeface="Majalla UI"/>
              </a:rPr>
              <a:t>)</a:t>
            </a:r>
            <a:endParaRPr lang="en-US" altLang="ar-EG" dirty="0">
              <a:solidFill>
                <a:srgbClr val="C00000"/>
              </a:solidFill>
              <a:ea typeface="Majalla UI"/>
            </a:endParaRPr>
          </a:p>
          <a:p>
            <a:pPr lvl="1" algn="l" rtl="0" eaLnBrk="1" hangingPunct="1">
              <a:lnSpc>
                <a:spcPct val="90000"/>
              </a:lnSpc>
            </a:pPr>
            <a:r>
              <a:rPr lang="en-US" altLang="ar-EG" dirty="0" smtClean="0">
                <a:solidFill>
                  <a:srgbClr val="C00000"/>
                </a:solidFill>
                <a:ea typeface="Majalla UI"/>
              </a:rPr>
              <a:t>P</a:t>
            </a:r>
            <a:r>
              <a:rPr lang="en-US" altLang="ar-EG" baseline="-25000" dirty="0" smtClean="0">
                <a:solidFill>
                  <a:srgbClr val="C00000"/>
                </a:solidFill>
                <a:ea typeface="Majalla UI"/>
              </a:rPr>
              <a:t>9</a:t>
            </a:r>
            <a:r>
              <a:rPr lang="en-US" altLang="ar-EG" dirty="0" smtClean="0">
                <a:solidFill>
                  <a:srgbClr val="C00000"/>
                </a:solidFill>
                <a:ea typeface="Majalla UI"/>
              </a:rPr>
              <a:t> = -2 + 2*8 = 14</a:t>
            </a:r>
          </a:p>
          <a:p>
            <a:pPr algn="l" rtl="0" eaLnBrk="1" hangingPunct="1">
              <a:lnSpc>
                <a:spcPct val="90000"/>
              </a:lnSpc>
            </a:pPr>
            <a:r>
              <a:rPr lang="en-US" altLang="ar-EG" sz="2400" dirty="0" smtClean="0">
                <a:ea typeface="Majalla UI"/>
              </a:rPr>
              <a:t>Since </a:t>
            </a:r>
            <a:r>
              <a:rPr lang="en-US" altLang="ar-EG" sz="2400" dirty="0">
                <a:ea typeface="Majalla UI"/>
              </a:rPr>
              <a:t>P</a:t>
            </a:r>
            <a:r>
              <a:rPr lang="en-US" altLang="ar-EG" sz="2400" baseline="-25000" dirty="0">
                <a:ea typeface="Majalla UI"/>
              </a:rPr>
              <a:t>9</a:t>
            </a:r>
            <a:r>
              <a:rPr lang="en-US" altLang="ar-EG" sz="2400" dirty="0">
                <a:ea typeface="Majalla UI"/>
              </a:rPr>
              <a:t> is </a:t>
            </a:r>
            <a:r>
              <a:rPr lang="en-US" altLang="ar-EG" sz="2400" dirty="0" smtClean="0">
                <a:ea typeface="Majalla UI"/>
              </a:rPr>
              <a:t>positive</a:t>
            </a:r>
          </a:p>
          <a:p>
            <a:pPr lvl="1" algn="l" rtl="0"/>
            <a:r>
              <a:rPr lang="en-US" altLang="ar-EG" dirty="0">
                <a:solidFill>
                  <a:srgbClr val="C00000"/>
                </a:solidFill>
                <a:ea typeface="Majalla UI"/>
              </a:rPr>
              <a:t>Next point (29,17</a:t>
            </a:r>
            <a:r>
              <a:rPr lang="en-US" altLang="ar-EG" dirty="0" smtClean="0">
                <a:solidFill>
                  <a:srgbClr val="C00000"/>
                </a:solidFill>
                <a:ea typeface="Majalla UI"/>
              </a:rPr>
              <a:t>)</a:t>
            </a:r>
            <a:endParaRPr lang="en-US" altLang="ar-EG" dirty="0">
              <a:solidFill>
                <a:srgbClr val="C00000"/>
              </a:solidFill>
              <a:ea typeface="Majalla UI"/>
            </a:endParaRPr>
          </a:p>
          <a:p>
            <a:pPr lvl="1" algn="l" rtl="0" eaLnBrk="1" hangingPunct="1">
              <a:lnSpc>
                <a:spcPct val="90000"/>
              </a:lnSpc>
            </a:pPr>
            <a:r>
              <a:rPr lang="en-US" altLang="ar-EG" dirty="0" smtClean="0">
                <a:solidFill>
                  <a:srgbClr val="C00000"/>
                </a:solidFill>
                <a:ea typeface="Majalla UI"/>
              </a:rPr>
              <a:t>P</a:t>
            </a:r>
            <a:r>
              <a:rPr lang="en-US" altLang="ar-EG" baseline="-25000" dirty="0" smtClean="0">
                <a:solidFill>
                  <a:srgbClr val="C00000"/>
                </a:solidFill>
                <a:ea typeface="Majalla UI"/>
              </a:rPr>
              <a:t>10</a:t>
            </a:r>
            <a:r>
              <a:rPr lang="en-US" altLang="ar-EG" dirty="0" smtClean="0">
                <a:solidFill>
                  <a:srgbClr val="C00000"/>
                </a:solidFill>
                <a:ea typeface="Majalla UI"/>
              </a:rPr>
              <a:t> = 14 + 2*8 -2*10 = 10</a:t>
            </a:r>
          </a:p>
          <a:p>
            <a:pPr algn="l" rtl="0" eaLnBrk="1" hangingPunct="1">
              <a:lnSpc>
                <a:spcPct val="90000"/>
              </a:lnSpc>
            </a:pPr>
            <a:r>
              <a:rPr lang="en-US" altLang="ar-EG" sz="2400" dirty="0" smtClean="0">
                <a:ea typeface="Majalla UI"/>
              </a:rPr>
              <a:t>Since </a:t>
            </a:r>
            <a:r>
              <a:rPr lang="en-US" altLang="ar-EG" sz="2400" dirty="0">
                <a:ea typeface="Majalla UI"/>
              </a:rPr>
              <a:t>P</a:t>
            </a:r>
            <a:r>
              <a:rPr lang="en-US" altLang="ar-EG" sz="2400" baseline="-25000" dirty="0">
                <a:ea typeface="Majalla UI"/>
              </a:rPr>
              <a:t>10</a:t>
            </a:r>
            <a:r>
              <a:rPr lang="en-US" altLang="ar-EG" sz="2400" dirty="0">
                <a:ea typeface="Majalla UI"/>
              </a:rPr>
              <a:t> is positive</a:t>
            </a:r>
          </a:p>
          <a:p>
            <a:pPr lvl="1" algn="l" rtl="0" eaLnBrk="1" hangingPunct="1">
              <a:lnSpc>
                <a:spcPct val="90000"/>
              </a:lnSpc>
            </a:pPr>
            <a:r>
              <a:rPr lang="en-US" altLang="ar-EG" dirty="0" smtClean="0">
                <a:solidFill>
                  <a:srgbClr val="C00000"/>
                </a:solidFill>
                <a:ea typeface="Majalla UI"/>
              </a:rPr>
              <a:t>Next point (30,18)</a:t>
            </a:r>
          </a:p>
          <a:p>
            <a:pPr algn="l" rtl="0" eaLnBrk="1" hangingPunct="1">
              <a:lnSpc>
                <a:spcPct val="90000"/>
              </a:lnSpc>
            </a:pPr>
            <a:endParaRPr lang="en-US" altLang="ar-EG" sz="2400" dirty="0">
              <a:ea typeface="Majalla UI"/>
            </a:endParaRPr>
          </a:p>
        </p:txBody>
      </p:sp>
    </p:spTree>
    <p:extLst>
      <p:ext uri="{BB962C8B-B14F-4D97-AF65-F5344CB8AC3E}">
        <p14:creationId xmlns:p14="http://schemas.microsoft.com/office/powerpoint/2010/main" val="40563610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AEFABFEC-658F-466B-9563-3E4C5BC6EA62}" type="slidenum">
              <a:rPr lang="en-US" altLang="ar-EG">
                <a:solidFill>
                  <a:srgbClr val="045C75"/>
                </a:solidFill>
                <a:latin typeface="Constantia" panose="02030602050306030303" pitchFamily="18" charset="0"/>
              </a:rPr>
              <a:pPr algn="r"/>
              <a:t>26</a:t>
            </a:fld>
            <a:endParaRPr lang="en-US" altLang="ar-EG">
              <a:solidFill>
                <a:srgbClr val="045C75"/>
              </a:solidFill>
              <a:latin typeface="Constantia" panose="02030602050306030303" pitchFamily="18" charset="0"/>
            </a:endParaRPr>
          </a:p>
        </p:txBody>
      </p:sp>
      <p:sp>
        <p:nvSpPr>
          <p:cNvPr id="53253" name="Rectangle 2"/>
          <p:cNvSpPr>
            <a:spLocks noGrp="1"/>
          </p:cNvSpPr>
          <p:nvPr>
            <p:ph type="title" idx="4294967295"/>
          </p:nvPr>
        </p:nvSpPr>
        <p:spPr>
          <a:xfrm>
            <a:off x="2209800" y="0"/>
            <a:ext cx="7772400" cy="1143000"/>
          </a:xfrm>
        </p:spPr>
        <p:txBody>
          <a:bodyPr/>
          <a:lstStyle/>
          <a:p>
            <a:pPr algn="ctr" eaLnBrk="1" hangingPunct="1"/>
            <a:r>
              <a:rPr lang="en-US" altLang="ar-EG" sz="4000" b="1" dirty="0"/>
              <a:t>Example 3-1 page 97</a:t>
            </a:r>
          </a:p>
        </p:txBody>
      </p:sp>
      <p:graphicFrame>
        <p:nvGraphicFramePr>
          <p:cNvPr id="345141" name="Group 53"/>
          <p:cNvGraphicFramePr>
            <a:graphicFrameLocks noGrp="1"/>
          </p:cNvGraphicFramePr>
          <p:nvPr>
            <p:ph idx="4294967295"/>
            <p:extLst>
              <p:ext uri="{D42A27DB-BD31-4B8C-83A1-F6EECF244321}">
                <p14:modId xmlns:p14="http://schemas.microsoft.com/office/powerpoint/2010/main" val="3374685418"/>
              </p:ext>
            </p:extLst>
          </p:nvPr>
        </p:nvGraphicFramePr>
        <p:xfrm>
          <a:off x="2566989" y="1557339"/>
          <a:ext cx="6981825" cy="4694239"/>
        </p:xfrm>
        <a:graphic>
          <a:graphicData uri="http://schemas.openxmlformats.org/drawingml/2006/table">
            <a:tbl>
              <a:tblPr/>
              <a:tblGrid>
                <a:gridCol w="1268412">
                  <a:extLst>
                    <a:ext uri="{9D8B030D-6E8A-4147-A177-3AD203B41FA5}">
                      <a16:colId xmlns:a16="http://schemas.microsoft.com/office/drawing/2014/main" val="20000"/>
                    </a:ext>
                  </a:extLst>
                </a:gridCol>
                <a:gridCol w="3175000">
                  <a:extLst>
                    <a:ext uri="{9D8B030D-6E8A-4147-A177-3AD203B41FA5}">
                      <a16:colId xmlns:a16="http://schemas.microsoft.com/office/drawing/2014/main" val="20001"/>
                    </a:ext>
                  </a:extLst>
                </a:gridCol>
                <a:gridCol w="2538413">
                  <a:extLst>
                    <a:ext uri="{9D8B030D-6E8A-4147-A177-3AD203B41FA5}">
                      <a16:colId xmlns:a16="http://schemas.microsoft.com/office/drawing/2014/main" val="20002"/>
                    </a:ext>
                  </a:extLst>
                </a:gridCol>
              </a:tblGrid>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K</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Pk</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Y</a:t>
                      </a:r>
                      <a:r>
                        <a:rPr kumimoji="0" lang="en-US" altLang="ar-EG" sz="2200" b="0" i="0" u="none" strike="noStrike" cap="none" normalizeH="0" baseline="-25000" smtClean="0">
                          <a:ln>
                            <a:noFill/>
                          </a:ln>
                          <a:solidFill>
                            <a:schemeClr val="tx1"/>
                          </a:solidFill>
                          <a:effectLst/>
                          <a:latin typeface="Constantia" panose="02030602050306030303" pitchFamily="18" charset="0"/>
                        </a:rPr>
                        <a:t>k+1</a:t>
                      </a:r>
                      <a:r>
                        <a:rPr kumimoji="0" lang="en-US" altLang="ar-EG" sz="2200" b="0" i="0" u="none" strike="noStrike" cap="none" normalizeH="0" baseline="0" smtClean="0">
                          <a:ln>
                            <a:noFill/>
                          </a:ln>
                          <a:solidFill>
                            <a:schemeClr val="tx1"/>
                          </a:solidFill>
                          <a:effectLst/>
                          <a:latin typeface="Constantia" panose="02030602050306030303" pitchFamily="18" charset="0"/>
                        </a:rPr>
                        <a:t>,x</a:t>
                      </a:r>
                      <a:r>
                        <a:rPr kumimoji="0" lang="en-US" altLang="ar-EG" sz="2200" b="0" i="0" u="none" strike="noStrike" cap="none" normalizeH="0" baseline="-25000" smtClean="0">
                          <a:ln>
                            <a:noFill/>
                          </a:ln>
                          <a:solidFill>
                            <a:schemeClr val="tx1"/>
                          </a:solidFill>
                          <a:effectLst/>
                          <a:latin typeface="Constantia" panose="02030602050306030303" pitchFamily="18" charset="0"/>
                        </a:rPr>
                        <a:t>k+1</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0</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6</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(21,11)</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1</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(22,12)</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(23,12)</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3</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14</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(24,13)</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4</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10</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(25,14)</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5</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6</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(26,15)</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6</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(27,16)</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7</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a:t>
                      </a:r>
                      <a:endParaRPr kumimoji="0" lang="en-US" altLang="ar-EG" sz="2200" b="0" i="0" u="none" strike="noStrike" cap="none" normalizeH="0" baseline="0" smtClean="0">
                        <a:ln>
                          <a:noFill/>
                        </a:ln>
                        <a:solidFill>
                          <a:schemeClr val="tx1"/>
                        </a:solidFill>
                        <a:effectLst/>
                        <a:latin typeface="Constantia" panose="02030602050306030303" pitchFamily="18" charset="0"/>
                      </a:endParaRP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(28,16)</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8</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14</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(29,17)</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6749">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9</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smtClean="0">
                          <a:ln>
                            <a:noFill/>
                          </a:ln>
                          <a:solidFill>
                            <a:schemeClr val="tx1"/>
                          </a:solidFill>
                          <a:effectLst/>
                          <a:latin typeface="Constantia" panose="02030602050306030303" pitchFamily="18" charset="0"/>
                        </a:rPr>
                        <a:t>10</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tc>
                  <a:txBody>
                    <a:bodyPr/>
                    <a:lstStyle>
                      <a:lvl1pPr algn="l">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algn="l">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algn="l">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algn="l">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algn="l">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algn="l" rtl="0" fontAlgn="base">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ctr"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pPr>
                      <a:r>
                        <a:rPr kumimoji="0" lang="en-US" altLang="ar-EG" sz="2200" b="0" i="0" u="none" strike="noStrike" cap="none" normalizeH="0" baseline="0" dirty="0" smtClean="0">
                          <a:ln>
                            <a:noFill/>
                          </a:ln>
                          <a:solidFill>
                            <a:schemeClr val="tx1"/>
                          </a:solidFill>
                          <a:effectLst/>
                          <a:latin typeface="Constantia" panose="02030602050306030303" pitchFamily="18" charset="0"/>
                        </a:rPr>
                        <a:t>(30,18)</a:t>
                      </a:r>
                    </a:p>
                  </a:txBody>
                  <a:tcPr marT="45723" marB="45723" horzOverflow="overflow">
                    <a:lnL w="12700" cap="flat" cmpd="sng" algn="ctr">
                      <a:solidFill>
                        <a:srgbClr val="030119"/>
                      </a:solidFill>
                      <a:prstDash val="solid"/>
                      <a:round/>
                      <a:headEnd type="none" w="med" len="med"/>
                      <a:tailEnd type="none" w="med" len="med"/>
                    </a:lnL>
                    <a:lnR w="12700" cap="flat" cmpd="sng" algn="ctr">
                      <a:solidFill>
                        <a:srgbClr val="030119"/>
                      </a:solidFill>
                      <a:prstDash val="solid"/>
                      <a:round/>
                      <a:headEnd type="none" w="med" len="med"/>
                      <a:tailEnd type="none" w="med" len="med"/>
                    </a:lnR>
                    <a:lnT w="12700" cap="flat" cmpd="sng" algn="ctr">
                      <a:solidFill>
                        <a:srgbClr val="030119"/>
                      </a:solidFill>
                      <a:prstDash val="solid"/>
                      <a:round/>
                      <a:headEnd type="none" w="med" len="med"/>
                      <a:tailEnd type="none" w="med" len="med"/>
                    </a:lnT>
                    <a:lnB w="12700" cap="flat" cmpd="sng" algn="ctr">
                      <a:solidFill>
                        <a:srgbClr val="03011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029638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ar-EG" b="1" dirty="0"/>
              <a:t>Example 3-1 page 97</a:t>
            </a:r>
            <a:endParaRPr lang="ar-EG" dirty="0"/>
          </a:p>
        </p:txBody>
      </p:sp>
      <p:sp>
        <p:nvSpPr>
          <p:cNvPr id="3" name="Content Placeholder 2"/>
          <p:cNvSpPr>
            <a:spLocks noGrp="1"/>
          </p:cNvSpPr>
          <p:nvPr>
            <p:ph idx="1"/>
          </p:nvPr>
        </p:nvSpPr>
        <p:spPr/>
        <p:txBody>
          <a:bodyPr/>
          <a:lstStyle/>
          <a:p>
            <a:pPr algn="l" rtl="0"/>
            <a:r>
              <a:rPr lang="en-US" dirty="0" smtClean="0"/>
              <a:t>The generated line:</a:t>
            </a:r>
            <a:endParaRPr lang="ar-EG" dirty="0"/>
          </a:p>
        </p:txBody>
      </p:sp>
      <p:pic>
        <p:nvPicPr>
          <p:cNvPr id="4" name="Picture 3"/>
          <p:cNvPicPr>
            <a:picLocks noChangeAspect="1"/>
          </p:cNvPicPr>
          <p:nvPr/>
        </p:nvPicPr>
        <p:blipFill>
          <a:blip r:embed="rId2"/>
          <a:stretch>
            <a:fillRect/>
          </a:stretch>
        </p:blipFill>
        <p:spPr>
          <a:xfrm>
            <a:off x="4019550" y="2406650"/>
            <a:ext cx="4152900" cy="3905250"/>
          </a:xfrm>
          <a:prstGeom prst="rect">
            <a:avLst/>
          </a:prstGeom>
        </p:spPr>
      </p:pic>
      <p:sp>
        <p:nvSpPr>
          <p:cNvPr id="5" name="Slide Number Placeholder 4"/>
          <p:cNvSpPr>
            <a:spLocks noGrp="1"/>
          </p:cNvSpPr>
          <p:nvPr>
            <p:ph type="sldNum" sz="quarter" idx="12"/>
          </p:nvPr>
        </p:nvSpPr>
        <p:spPr/>
        <p:txBody>
          <a:bodyPr/>
          <a:lstStyle/>
          <a:p>
            <a:fld id="{FC08175C-9D24-45E8-8F64-0101A69BDF20}" type="slidenum">
              <a:rPr lang="ar-EG" smtClean="0"/>
              <a:t>27</a:t>
            </a:fld>
            <a:endParaRPr lang="ar-EG"/>
          </a:p>
        </p:txBody>
      </p:sp>
    </p:spTree>
    <p:extLst>
      <p:ext uri="{BB962C8B-B14F-4D97-AF65-F5344CB8AC3E}">
        <p14:creationId xmlns:p14="http://schemas.microsoft.com/office/powerpoint/2010/main" val="9154731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463DA810-F85C-4790-BCA7-A8FE8111E77C}" type="slidenum">
              <a:rPr lang="en-US" altLang="ar-EG">
                <a:solidFill>
                  <a:srgbClr val="045C75"/>
                </a:solidFill>
                <a:latin typeface="Constantia" panose="02030602050306030303" pitchFamily="18" charset="0"/>
              </a:rPr>
              <a:pPr algn="r"/>
              <a:t>28</a:t>
            </a:fld>
            <a:endParaRPr lang="en-US" altLang="ar-EG">
              <a:solidFill>
                <a:srgbClr val="045C75"/>
              </a:solidFill>
              <a:latin typeface="Constantia" panose="02030602050306030303" pitchFamily="18" charset="0"/>
            </a:endParaRPr>
          </a:p>
        </p:txBody>
      </p:sp>
      <p:sp>
        <p:nvSpPr>
          <p:cNvPr id="54277" name="Rectangle 2"/>
          <p:cNvSpPr>
            <a:spLocks noGrp="1"/>
          </p:cNvSpPr>
          <p:nvPr>
            <p:ph type="title" idx="4294967295"/>
          </p:nvPr>
        </p:nvSpPr>
        <p:spPr>
          <a:xfrm>
            <a:off x="2351088" y="765176"/>
            <a:ext cx="6248400" cy="676275"/>
          </a:xfrm>
        </p:spPr>
        <p:txBody>
          <a:bodyPr/>
          <a:lstStyle/>
          <a:p>
            <a:pPr algn="ctr" eaLnBrk="1" hangingPunct="1"/>
            <a:r>
              <a:rPr lang="en-US" altLang="ar-EG" sz="4000" b="1" dirty="0"/>
              <a:t>Curve Functions</a:t>
            </a:r>
          </a:p>
        </p:txBody>
      </p:sp>
      <p:sp>
        <p:nvSpPr>
          <p:cNvPr id="54278" name="Rectangle 3"/>
          <p:cNvSpPr>
            <a:spLocks noGrp="1"/>
          </p:cNvSpPr>
          <p:nvPr>
            <p:ph type="body" idx="4294967295"/>
          </p:nvPr>
        </p:nvSpPr>
        <p:spPr>
          <a:xfrm>
            <a:off x="1323833" y="1752600"/>
            <a:ext cx="7148726" cy="4419600"/>
          </a:xfrm>
        </p:spPr>
        <p:txBody>
          <a:bodyPr>
            <a:normAutofit lnSpcReduction="10000"/>
          </a:bodyPr>
          <a:lstStyle/>
          <a:p>
            <a:pPr algn="just" rtl="0" eaLnBrk="1" hangingPunct="1"/>
            <a:r>
              <a:rPr lang="en-US" altLang="ar-EG" dirty="0">
                <a:ea typeface="Majalla UI"/>
              </a:rPr>
              <a:t>Primitive functions to display circles and ellipses are not provided in OpenGL core </a:t>
            </a:r>
            <a:r>
              <a:rPr lang="en-US" altLang="ar-EG" dirty="0" smtClean="0">
                <a:ea typeface="Majalla UI"/>
              </a:rPr>
              <a:t>library (GL).</a:t>
            </a:r>
            <a:endParaRPr lang="en-US" altLang="ar-EG" dirty="0">
              <a:ea typeface="Majalla UI"/>
            </a:endParaRPr>
          </a:p>
          <a:p>
            <a:pPr algn="just" rtl="0" eaLnBrk="1" hangingPunct="1"/>
            <a:r>
              <a:rPr lang="en-US" altLang="ar-EG" dirty="0">
                <a:ea typeface="Majalla UI"/>
              </a:rPr>
              <a:t>GLU has primitives to display spheres, cylinders, </a:t>
            </a:r>
            <a:r>
              <a:rPr lang="en-US" altLang="ar-EG" dirty="0" smtClean="0">
                <a:ea typeface="Majalla UI"/>
              </a:rPr>
              <a:t>……</a:t>
            </a:r>
            <a:endParaRPr lang="en-US" altLang="ar-EG" dirty="0">
              <a:ea typeface="Majalla UI"/>
            </a:endParaRPr>
          </a:p>
          <a:p>
            <a:pPr algn="just" rtl="0" eaLnBrk="1" hangingPunct="1"/>
            <a:r>
              <a:rPr lang="en-US" altLang="ar-EG" dirty="0">
                <a:ea typeface="Majalla UI"/>
              </a:rPr>
              <a:t>GLUT has some of these primitives too.</a:t>
            </a:r>
          </a:p>
          <a:p>
            <a:pPr algn="just" rtl="0" eaLnBrk="1" hangingPunct="1"/>
            <a:r>
              <a:rPr lang="en-US" altLang="ar-EG" dirty="0">
                <a:ea typeface="Majalla UI"/>
              </a:rPr>
              <a:t>Circles and ellipses can also be generated by approximating them using a polyline.</a:t>
            </a:r>
          </a:p>
          <a:p>
            <a:pPr algn="just" rtl="0" eaLnBrk="1" hangingPunct="1"/>
            <a:r>
              <a:rPr lang="en-US" altLang="ar-EG" dirty="0">
                <a:ea typeface="Majalla UI"/>
              </a:rPr>
              <a:t>Can also be generated by writing own circle or ellipsis display algorithm</a:t>
            </a:r>
            <a:r>
              <a:rPr lang="en-US" altLang="ar-EG" sz="2200" dirty="0">
                <a:ea typeface="Majalla UI"/>
              </a:rPr>
              <a:t>.</a:t>
            </a:r>
          </a:p>
          <a:p>
            <a:pPr algn="just" rtl="0" eaLnBrk="1" hangingPunct="1">
              <a:buFont typeface="Wingdings 2" panose="05020102010507070707" pitchFamily="18" charset="2"/>
              <a:buNone/>
            </a:pPr>
            <a:endParaRPr lang="en-US" altLang="ar-EG" sz="2200" dirty="0">
              <a:ea typeface="Majalla UI"/>
            </a:endParaRPr>
          </a:p>
        </p:txBody>
      </p:sp>
      <p:pic>
        <p:nvPicPr>
          <p:cNvPr id="5" name="Picture 4"/>
          <p:cNvPicPr>
            <a:picLocks noChangeAspect="1"/>
          </p:cNvPicPr>
          <p:nvPr/>
        </p:nvPicPr>
        <p:blipFill>
          <a:blip r:embed="rId2"/>
          <a:stretch>
            <a:fillRect/>
          </a:stretch>
        </p:blipFill>
        <p:spPr>
          <a:xfrm>
            <a:off x="8599488" y="2178524"/>
            <a:ext cx="3416490" cy="2971800"/>
          </a:xfrm>
          <a:prstGeom prst="rect">
            <a:avLst/>
          </a:prstGeom>
        </p:spPr>
      </p:pic>
    </p:spTree>
    <p:extLst>
      <p:ext uri="{BB962C8B-B14F-4D97-AF65-F5344CB8AC3E}">
        <p14:creationId xmlns:p14="http://schemas.microsoft.com/office/powerpoint/2010/main" val="15416336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006E058F-1CE8-4B2E-8085-0CEEE45F8E41}" type="slidenum">
              <a:rPr lang="en-US" altLang="ar-EG">
                <a:solidFill>
                  <a:srgbClr val="045C75"/>
                </a:solidFill>
                <a:latin typeface="Constantia" panose="02030602050306030303" pitchFamily="18" charset="0"/>
              </a:rPr>
              <a:pPr algn="r"/>
              <a:t>29</a:t>
            </a:fld>
            <a:endParaRPr lang="en-US" altLang="ar-EG">
              <a:solidFill>
                <a:srgbClr val="045C75"/>
              </a:solidFill>
              <a:latin typeface="Constantia" panose="02030602050306030303" pitchFamily="18" charset="0"/>
            </a:endParaRPr>
          </a:p>
        </p:txBody>
      </p:sp>
      <p:sp>
        <p:nvSpPr>
          <p:cNvPr id="56325" name="Rectangle 2"/>
          <p:cNvSpPr>
            <a:spLocks noGrp="1"/>
          </p:cNvSpPr>
          <p:nvPr>
            <p:ph type="title" idx="4294967295"/>
          </p:nvPr>
        </p:nvSpPr>
        <p:spPr>
          <a:xfrm>
            <a:off x="2978154" y="765176"/>
            <a:ext cx="6248400" cy="676275"/>
          </a:xfrm>
        </p:spPr>
        <p:txBody>
          <a:bodyPr/>
          <a:lstStyle/>
          <a:p>
            <a:pPr algn="ctr" eaLnBrk="1" hangingPunct="1"/>
            <a:r>
              <a:rPr lang="en-US" altLang="ar-EG" sz="4000" b="1" dirty="0"/>
              <a:t>Circle Algorithms</a:t>
            </a:r>
          </a:p>
        </p:txBody>
      </p:sp>
      <p:sp>
        <p:nvSpPr>
          <p:cNvPr id="56326" name="Rectangle 3"/>
          <p:cNvSpPr>
            <a:spLocks noGrp="1"/>
          </p:cNvSpPr>
          <p:nvPr>
            <p:ph type="body" idx="4294967295"/>
          </p:nvPr>
        </p:nvSpPr>
        <p:spPr>
          <a:xfrm>
            <a:off x="1187355" y="1752600"/>
            <a:ext cx="9908275" cy="4419600"/>
          </a:xfrm>
        </p:spPr>
        <p:txBody>
          <a:bodyPr/>
          <a:lstStyle/>
          <a:p>
            <a:pPr algn="l" rtl="0" eaLnBrk="1" hangingPunct="1"/>
            <a:r>
              <a:rPr lang="en-US" altLang="ar-EG" dirty="0" smtClean="0">
                <a:ea typeface="Majalla UI"/>
              </a:rPr>
              <a:t>Properties of circles:</a:t>
            </a:r>
          </a:p>
          <a:p>
            <a:pPr lvl="1" algn="l" rtl="0" eaLnBrk="1" hangingPunct="1"/>
            <a:endParaRPr lang="en-US" altLang="ar-EG" dirty="0" smtClean="0">
              <a:ea typeface="Majalla UI"/>
            </a:endParaRPr>
          </a:p>
          <a:p>
            <a:pPr lvl="1" algn="l" rtl="0" eaLnBrk="1" hangingPunct="1"/>
            <a:endParaRPr lang="en-US" altLang="ar-EG" dirty="0" smtClean="0">
              <a:ea typeface="Majalla UI"/>
            </a:endParaRPr>
          </a:p>
        </p:txBody>
      </p:sp>
      <p:graphicFrame>
        <p:nvGraphicFramePr>
          <p:cNvPr id="56327" name="Object 4"/>
          <p:cNvGraphicFramePr>
            <a:graphicFrameLocks noChangeAspect="1"/>
          </p:cNvGraphicFramePr>
          <p:nvPr/>
        </p:nvGraphicFramePr>
        <p:xfrm>
          <a:off x="2819401" y="3048000"/>
          <a:ext cx="6372225" cy="2057400"/>
        </p:xfrm>
        <a:graphic>
          <a:graphicData uri="http://schemas.openxmlformats.org/presentationml/2006/ole">
            <mc:AlternateContent xmlns:mc="http://schemas.openxmlformats.org/markup-compatibility/2006">
              <mc:Choice xmlns:v="urn:schemas-microsoft-com:vml" Requires="v">
                <p:oleObj spid="_x0000_s3160" name="Equation" r:id="rId3" imgW="1752600" imgH="762000" progId="Equation.3">
                  <p:embed/>
                </p:oleObj>
              </mc:Choice>
              <mc:Fallback>
                <p:oleObj name="Equation" r:id="rId3" imgW="1752600" imgH="762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1" y="3048000"/>
                        <a:ext cx="6372225" cy="2057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24231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sz="quarter" idx="12"/>
          </p:nvPr>
        </p:nvSpPr>
        <p:spPr/>
        <p:txBody>
          <a:bodyPr/>
          <a:lstStyle/>
          <a:p>
            <a:fld id="{0DB5EBE0-EA86-4614-A387-2A9246692EC6}" type="slidenum">
              <a:rPr lang="en-US" altLang="ar-EG"/>
              <a:pPr/>
              <a:t>3</a:t>
            </a:fld>
            <a:endParaRPr lang="en-US" altLang="ar-EG"/>
          </a:p>
        </p:txBody>
      </p:sp>
      <p:sp>
        <p:nvSpPr>
          <p:cNvPr id="280578" name="Rectangle 2"/>
          <p:cNvSpPr>
            <a:spLocks noChangeArrowheads="1"/>
          </p:cNvSpPr>
          <p:nvPr/>
        </p:nvSpPr>
        <p:spPr bwMode="auto">
          <a:xfrm>
            <a:off x="6553200" y="2477192"/>
            <a:ext cx="3384468" cy="2780608"/>
          </a:xfrm>
          <a:prstGeom prst="rect">
            <a:avLst/>
          </a:prstGeom>
          <a:solidFill>
            <a:srgbClr val="FFFF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80" name="Rectangle 4"/>
          <p:cNvSpPr>
            <a:spLocks noGrp="1"/>
          </p:cNvSpPr>
          <p:nvPr>
            <p:ph type="title" idx="4294967295"/>
          </p:nvPr>
        </p:nvSpPr>
        <p:spPr>
          <a:xfrm>
            <a:off x="1919288" y="765176"/>
            <a:ext cx="8229600" cy="722313"/>
          </a:xfrm>
        </p:spPr>
        <p:txBody>
          <a:bodyPr/>
          <a:lstStyle/>
          <a:p>
            <a:pPr algn="ctr"/>
            <a:r>
              <a:rPr lang="en-US" altLang="ar-EG" sz="4000" b="1" dirty="0"/>
              <a:t>Coordinate Reference Frames</a:t>
            </a:r>
          </a:p>
        </p:txBody>
      </p:sp>
      <p:sp>
        <p:nvSpPr>
          <p:cNvPr id="280581" name="Rectangle 5"/>
          <p:cNvSpPr>
            <a:spLocks noGrp="1"/>
          </p:cNvSpPr>
          <p:nvPr>
            <p:ph type="body" idx="4294967295"/>
          </p:nvPr>
        </p:nvSpPr>
        <p:spPr>
          <a:xfrm>
            <a:off x="1089667" y="1814512"/>
            <a:ext cx="3886200" cy="4724400"/>
          </a:xfrm>
        </p:spPr>
        <p:txBody>
          <a:bodyPr>
            <a:normAutofit/>
          </a:bodyPr>
          <a:lstStyle/>
          <a:p>
            <a:pPr algn="l" rtl="0">
              <a:lnSpc>
                <a:spcPct val="90000"/>
              </a:lnSpc>
            </a:pPr>
            <a:r>
              <a:rPr lang="en-US" altLang="ar-EG" sz="2400" dirty="0"/>
              <a:t>2D image</a:t>
            </a:r>
          </a:p>
          <a:p>
            <a:pPr algn="l" rtl="0">
              <a:lnSpc>
                <a:spcPct val="90000"/>
              </a:lnSpc>
            </a:pPr>
            <a:r>
              <a:rPr lang="en-US" altLang="ar-EG" sz="2400" dirty="0"/>
              <a:t>Use Cartesian coordinates</a:t>
            </a:r>
          </a:p>
          <a:p>
            <a:pPr algn="l" rtl="0">
              <a:lnSpc>
                <a:spcPct val="90000"/>
              </a:lnSpc>
            </a:pPr>
            <a:r>
              <a:rPr lang="en-US" altLang="ar-EG" sz="2400" dirty="0"/>
              <a:t>We label the two axes as </a:t>
            </a:r>
          </a:p>
          <a:p>
            <a:pPr lvl="1" algn="l" rtl="0">
              <a:lnSpc>
                <a:spcPct val="90000"/>
              </a:lnSpc>
            </a:pPr>
            <a:r>
              <a:rPr lang="en-US" altLang="ar-EG" dirty="0"/>
              <a:t>X (horizontal)</a:t>
            </a:r>
          </a:p>
          <a:p>
            <a:pPr lvl="1" algn="l" rtl="0">
              <a:lnSpc>
                <a:spcPct val="90000"/>
              </a:lnSpc>
            </a:pPr>
            <a:r>
              <a:rPr lang="en-US" altLang="ar-EG" dirty="0"/>
              <a:t>Y (vertical)</a:t>
            </a:r>
          </a:p>
          <a:p>
            <a:pPr algn="l" rtl="0">
              <a:lnSpc>
                <a:spcPct val="90000"/>
              </a:lnSpc>
            </a:pPr>
            <a:r>
              <a:rPr lang="en-US" altLang="ar-EG" sz="2400" dirty="0"/>
              <a:t>Origin is in the lower left</a:t>
            </a:r>
          </a:p>
          <a:p>
            <a:pPr algn="l" rtl="0">
              <a:lnSpc>
                <a:spcPct val="90000"/>
              </a:lnSpc>
            </a:pPr>
            <a:r>
              <a:rPr lang="en-US" altLang="ar-EG" sz="2400" dirty="0"/>
              <a:t>We call this space the </a:t>
            </a:r>
            <a:r>
              <a:rPr lang="en-US" altLang="ar-EG" sz="2400" dirty="0">
                <a:solidFill>
                  <a:srgbClr val="0070C0"/>
                </a:solidFill>
              </a:rPr>
              <a:t>world coordinate system</a:t>
            </a:r>
          </a:p>
        </p:txBody>
      </p:sp>
      <p:sp>
        <p:nvSpPr>
          <p:cNvPr id="280582" name="Line 6"/>
          <p:cNvSpPr>
            <a:spLocks noChangeShapeType="1"/>
          </p:cNvSpPr>
          <p:nvPr/>
        </p:nvSpPr>
        <p:spPr bwMode="auto">
          <a:xfrm flipV="1">
            <a:off x="6553200" y="1782040"/>
            <a:ext cx="0" cy="3475760"/>
          </a:xfrm>
          <a:prstGeom prst="line">
            <a:avLst/>
          </a:prstGeom>
          <a:noFill/>
          <a:ln w="762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83" name="Line 7"/>
          <p:cNvSpPr>
            <a:spLocks noChangeShapeType="1"/>
          </p:cNvSpPr>
          <p:nvPr/>
        </p:nvSpPr>
        <p:spPr bwMode="auto">
          <a:xfrm>
            <a:off x="6553200" y="5257800"/>
            <a:ext cx="3835730" cy="0"/>
          </a:xfrm>
          <a:prstGeom prst="line">
            <a:avLst/>
          </a:prstGeom>
          <a:noFill/>
          <a:ln w="762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84" name="Text Box 8"/>
          <p:cNvSpPr txBox="1">
            <a:spLocks noChangeArrowheads="1"/>
          </p:cNvSpPr>
          <p:nvPr/>
        </p:nvSpPr>
        <p:spPr bwMode="auto">
          <a:xfrm>
            <a:off x="7895256" y="5427381"/>
            <a:ext cx="1035697" cy="830997"/>
          </a:xfrm>
          <a:prstGeom prst="rect">
            <a:avLst/>
          </a:prstGeom>
          <a:solidFill>
            <a:schemeClr val="bg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hangingPunct="0">
              <a:spcBef>
                <a:spcPct val="50000"/>
              </a:spcBef>
            </a:pPr>
            <a:r>
              <a:rPr lang="en-US" altLang="ar-EG" sz="2400" dirty="0">
                <a:latin typeface="Times New Roman" panose="02020603050405020304" pitchFamily="18" charset="0"/>
              </a:rPr>
              <a:t>X Axis</a:t>
            </a:r>
          </a:p>
        </p:txBody>
      </p:sp>
      <p:sp>
        <p:nvSpPr>
          <p:cNvPr id="280585" name="Text Box 9"/>
          <p:cNvSpPr txBox="1">
            <a:spLocks noChangeArrowheads="1"/>
          </p:cNvSpPr>
          <p:nvPr/>
        </p:nvSpPr>
        <p:spPr bwMode="auto">
          <a:xfrm>
            <a:off x="5334001" y="3054738"/>
            <a:ext cx="1017159" cy="1015663"/>
          </a:xfrm>
          <a:prstGeom prst="rect">
            <a:avLst/>
          </a:prstGeom>
          <a:solidFill>
            <a:schemeClr val="bg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hangingPunct="0">
              <a:spcBef>
                <a:spcPct val="50000"/>
              </a:spcBef>
            </a:pPr>
            <a:r>
              <a:rPr lang="en-US" altLang="ar-EG" sz="2400" dirty="0">
                <a:latin typeface="Times New Roman" panose="02020603050405020304" pitchFamily="18" charset="0"/>
              </a:rPr>
              <a:t>Y</a:t>
            </a:r>
          </a:p>
          <a:p>
            <a:pPr algn="ctr" eaLnBrk="0" hangingPunct="0">
              <a:spcBef>
                <a:spcPct val="50000"/>
              </a:spcBef>
            </a:pPr>
            <a:r>
              <a:rPr lang="en-US" altLang="ar-EG" sz="2400" dirty="0">
                <a:latin typeface="Times New Roman" panose="02020603050405020304" pitchFamily="18" charset="0"/>
              </a:rPr>
              <a:t>Axis</a:t>
            </a:r>
          </a:p>
        </p:txBody>
      </p:sp>
      <p:sp>
        <p:nvSpPr>
          <p:cNvPr id="280586" name="Text Box 10"/>
          <p:cNvSpPr txBox="1">
            <a:spLocks noChangeArrowheads="1"/>
          </p:cNvSpPr>
          <p:nvPr/>
        </p:nvSpPr>
        <p:spPr bwMode="auto">
          <a:xfrm>
            <a:off x="5822306" y="5328650"/>
            <a:ext cx="879666"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spcBef>
                <a:spcPct val="50000"/>
              </a:spcBef>
            </a:pPr>
            <a:r>
              <a:rPr lang="en-US" altLang="ar-EG" sz="2400" dirty="0">
                <a:latin typeface="Times New Roman" panose="02020603050405020304" pitchFamily="18" charset="0"/>
              </a:rPr>
              <a:t>(0,0)</a:t>
            </a:r>
          </a:p>
        </p:txBody>
      </p:sp>
      <p:sp>
        <p:nvSpPr>
          <p:cNvPr id="280587" name="Text Box 11"/>
          <p:cNvSpPr txBox="1">
            <a:spLocks noChangeArrowheads="1"/>
          </p:cNvSpPr>
          <p:nvPr/>
        </p:nvSpPr>
        <p:spPr bwMode="auto">
          <a:xfrm>
            <a:off x="9777391" y="5404850"/>
            <a:ext cx="697390"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spcBef>
                <a:spcPct val="50000"/>
              </a:spcBef>
            </a:pPr>
            <a:r>
              <a:rPr lang="en-US" altLang="ar-EG" sz="2400">
                <a:latin typeface="Times New Roman" panose="02020603050405020304" pitchFamily="18" charset="0"/>
              </a:rPr>
              <a:t>+X</a:t>
            </a:r>
          </a:p>
        </p:txBody>
      </p:sp>
      <p:sp>
        <p:nvSpPr>
          <p:cNvPr id="280588" name="Text Box 12"/>
          <p:cNvSpPr txBox="1">
            <a:spLocks noChangeArrowheads="1"/>
          </p:cNvSpPr>
          <p:nvPr/>
        </p:nvSpPr>
        <p:spPr bwMode="auto">
          <a:xfrm>
            <a:off x="5638801" y="1823450"/>
            <a:ext cx="644979"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spcBef>
                <a:spcPct val="50000"/>
              </a:spcBef>
            </a:pPr>
            <a:r>
              <a:rPr lang="en-US" altLang="ar-EG" sz="2400" dirty="0">
                <a:latin typeface="Times New Roman" panose="02020603050405020304" pitchFamily="18" charset="0"/>
              </a:rPr>
              <a:t>+Y</a:t>
            </a:r>
          </a:p>
        </p:txBody>
      </p:sp>
      <p:sp>
        <p:nvSpPr>
          <p:cNvPr id="280589" name="Line 13"/>
          <p:cNvSpPr>
            <a:spLocks noChangeShapeType="1"/>
          </p:cNvSpPr>
          <p:nvPr/>
        </p:nvSpPr>
        <p:spPr bwMode="auto">
          <a:xfrm flipV="1">
            <a:off x="68580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0" name="Line 14"/>
          <p:cNvSpPr>
            <a:spLocks noChangeShapeType="1"/>
          </p:cNvSpPr>
          <p:nvPr/>
        </p:nvSpPr>
        <p:spPr bwMode="auto">
          <a:xfrm flipV="1">
            <a:off x="71628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1" name="Line 15"/>
          <p:cNvSpPr>
            <a:spLocks noChangeShapeType="1"/>
          </p:cNvSpPr>
          <p:nvPr/>
        </p:nvSpPr>
        <p:spPr bwMode="auto">
          <a:xfrm flipV="1">
            <a:off x="74676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2" name="Line 16"/>
          <p:cNvSpPr>
            <a:spLocks noChangeShapeType="1"/>
          </p:cNvSpPr>
          <p:nvPr/>
        </p:nvSpPr>
        <p:spPr bwMode="auto">
          <a:xfrm flipV="1">
            <a:off x="77724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3" name="Line 17"/>
          <p:cNvSpPr>
            <a:spLocks noChangeShapeType="1"/>
          </p:cNvSpPr>
          <p:nvPr/>
        </p:nvSpPr>
        <p:spPr bwMode="auto">
          <a:xfrm flipV="1">
            <a:off x="80772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4" name="Line 18"/>
          <p:cNvSpPr>
            <a:spLocks noChangeShapeType="1"/>
          </p:cNvSpPr>
          <p:nvPr/>
        </p:nvSpPr>
        <p:spPr bwMode="auto">
          <a:xfrm flipV="1">
            <a:off x="83820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5" name="Line 19"/>
          <p:cNvSpPr>
            <a:spLocks noChangeShapeType="1"/>
          </p:cNvSpPr>
          <p:nvPr/>
        </p:nvSpPr>
        <p:spPr bwMode="auto">
          <a:xfrm flipV="1">
            <a:off x="86868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6" name="Line 20"/>
          <p:cNvSpPr>
            <a:spLocks noChangeShapeType="1"/>
          </p:cNvSpPr>
          <p:nvPr/>
        </p:nvSpPr>
        <p:spPr bwMode="auto">
          <a:xfrm flipV="1">
            <a:off x="89916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7" name="Line 21"/>
          <p:cNvSpPr>
            <a:spLocks noChangeShapeType="1"/>
          </p:cNvSpPr>
          <p:nvPr/>
        </p:nvSpPr>
        <p:spPr bwMode="auto">
          <a:xfrm flipV="1">
            <a:off x="92964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8" name="Line 22"/>
          <p:cNvSpPr>
            <a:spLocks noChangeShapeType="1"/>
          </p:cNvSpPr>
          <p:nvPr/>
        </p:nvSpPr>
        <p:spPr bwMode="auto">
          <a:xfrm flipV="1">
            <a:off x="9601200" y="2013758"/>
            <a:ext cx="0" cy="3244042"/>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599" name="Line 23"/>
          <p:cNvSpPr>
            <a:spLocks noChangeShapeType="1"/>
          </p:cNvSpPr>
          <p:nvPr/>
        </p:nvSpPr>
        <p:spPr bwMode="auto">
          <a:xfrm>
            <a:off x="6553200" y="3124200"/>
            <a:ext cx="383573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600" name="Line 24"/>
          <p:cNvSpPr>
            <a:spLocks noChangeShapeType="1"/>
          </p:cNvSpPr>
          <p:nvPr/>
        </p:nvSpPr>
        <p:spPr bwMode="auto">
          <a:xfrm>
            <a:off x="6553200" y="2819400"/>
            <a:ext cx="383573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601" name="Line 25"/>
          <p:cNvSpPr>
            <a:spLocks noChangeShapeType="1"/>
          </p:cNvSpPr>
          <p:nvPr/>
        </p:nvSpPr>
        <p:spPr bwMode="auto">
          <a:xfrm>
            <a:off x="6553200" y="3429000"/>
            <a:ext cx="383573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602" name="Line 26"/>
          <p:cNvSpPr>
            <a:spLocks noChangeShapeType="1"/>
          </p:cNvSpPr>
          <p:nvPr/>
        </p:nvSpPr>
        <p:spPr bwMode="auto">
          <a:xfrm>
            <a:off x="6553200" y="3733800"/>
            <a:ext cx="383573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603" name="Line 27"/>
          <p:cNvSpPr>
            <a:spLocks noChangeShapeType="1"/>
          </p:cNvSpPr>
          <p:nvPr/>
        </p:nvSpPr>
        <p:spPr bwMode="auto">
          <a:xfrm>
            <a:off x="6553200" y="4038600"/>
            <a:ext cx="383573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604" name="Line 28"/>
          <p:cNvSpPr>
            <a:spLocks noChangeShapeType="1"/>
          </p:cNvSpPr>
          <p:nvPr/>
        </p:nvSpPr>
        <p:spPr bwMode="auto">
          <a:xfrm>
            <a:off x="6553200" y="4343400"/>
            <a:ext cx="383573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605" name="Line 29"/>
          <p:cNvSpPr>
            <a:spLocks noChangeShapeType="1"/>
          </p:cNvSpPr>
          <p:nvPr/>
        </p:nvSpPr>
        <p:spPr bwMode="auto">
          <a:xfrm>
            <a:off x="6553200" y="4648200"/>
            <a:ext cx="383573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0606" name="Line 30"/>
          <p:cNvSpPr>
            <a:spLocks noChangeShapeType="1"/>
          </p:cNvSpPr>
          <p:nvPr/>
        </p:nvSpPr>
        <p:spPr bwMode="auto">
          <a:xfrm>
            <a:off x="6553200" y="4953000"/>
            <a:ext cx="383573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Tree>
    <p:extLst>
      <p:ext uri="{BB962C8B-B14F-4D97-AF65-F5344CB8AC3E}">
        <p14:creationId xmlns:p14="http://schemas.microsoft.com/office/powerpoint/2010/main" val="41372702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C5AA3EC5-DDB1-433F-A948-30812BFE0AD0}" type="slidenum">
              <a:rPr lang="en-US" altLang="ar-EG">
                <a:solidFill>
                  <a:srgbClr val="045C75"/>
                </a:solidFill>
                <a:latin typeface="Constantia" panose="02030602050306030303" pitchFamily="18" charset="0"/>
              </a:rPr>
              <a:pPr algn="r"/>
              <a:t>30</a:t>
            </a:fld>
            <a:endParaRPr lang="en-US" altLang="ar-EG">
              <a:solidFill>
                <a:srgbClr val="045C75"/>
              </a:solidFill>
              <a:latin typeface="Constantia" panose="02030602050306030303" pitchFamily="18" charset="0"/>
            </a:endParaRPr>
          </a:p>
        </p:txBody>
      </p:sp>
      <p:sp>
        <p:nvSpPr>
          <p:cNvPr id="59397" name="Rectangle 2"/>
          <p:cNvSpPr>
            <a:spLocks noGrp="1"/>
          </p:cNvSpPr>
          <p:nvPr>
            <p:ph type="title" idx="4294967295"/>
          </p:nvPr>
        </p:nvSpPr>
        <p:spPr>
          <a:xfrm>
            <a:off x="1919288" y="765176"/>
            <a:ext cx="8229600" cy="722313"/>
          </a:xfrm>
        </p:spPr>
        <p:txBody>
          <a:bodyPr/>
          <a:lstStyle/>
          <a:p>
            <a:pPr algn="ctr"/>
            <a:r>
              <a:rPr lang="en-US" altLang="ar-EG" sz="4000" b="1" dirty="0"/>
              <a:t>Circle Algorithms</a:t>
            </a:r>
          </a:p>
        </p:txBody>
      </p:sp>
      <p:pic>
        <p:nvPicPr>
          <p:cNvPr id="59398" name="Picture 4"/>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3287713" y="2060576"/>
            <a:ext cx="5256212" cy="3540125"/>
          </a:xfrm>
          <a:noFill/>
        </p:spPr>
      </p:pic>
    </p:spTree>
    <p:extLst>
      <p:ext uri="{BB962C8B-B14F-4D97-AF65-F5344CB8AC3E}">
        <p14:creationId xmlns:p14="http://schemas.microsoft.com/office/powerpoint/2010/main" val="3371052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4"/>
          <p:cNvSpPr>
            <a:spLocks noGrp="1" noChangeArrowheads="1"/>
          </p:cNvSpPr>
          <p:nvPr>
            <p:ph type="title"/>
          </p:nvPr>
        </p:nvSpPr>
        <p:spPr/>
        <p:txBody>
          <a:bodyPr/>
          <a:lstStyle/>
          <a:p>
            <a:pPr algn="ctr" eaLnBrk="1" hangingPunct="1"/>
            <a:r>
              <a:rPr lang="en-US" altLang="ar-EG" sz="4800" b="1" dirty="0"/>
              <a:t>Circle Midpoint Algorithm</a:t>
            </a:r>
          </a:p>
        </p:txBody>
      </p:sp>
      <p:sp>
        <p:nvSpPr>
          <p:cNvPr id="14343" name="Oval 5"/>
          <p:cNvSpPr>
            <a:spLocks noChangeArrowheads="1"/>
          </p:cNvSpPr>
          <p:nvPr/>
        </p:nvSpPr>
        <p:spPr bwMode="auto">
          <a:xfrm>
            <a:off x="1506254" y="2667000"/>
            <a:ext cx="3133725" cy="29718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endParaRPr lang="ar-EG" altLang="ar-EG"/>
          </a:p>
        </p:txBody>
      </p:sp>
      <p:sp>
        <p:nvSpPr>
          <p:cNvPr id="14344" name="Line 6"/>
          <p:cNvSpPr>
            <a:spLocks noChangeShapeType="1"/>
          </p:cNvSpPr>
          <p:nvPr/>
        </p:nvSpPr>
        <p:spPr bwMode="auto">
          <a:xfrm>
            <a:off x="3073115" y="2438400"/>
            <a:ext cx="0" cy="3429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EG"/>
          </a:p>
        </p:txBody>
      </p:sp>
      <p:sp>
        <p:nvSpPr>
          <p:cNvPr id="14345" name="Line 7"/>
          <p:cNvSpPr>
            <a:spLocks noChangeShapeType="1"/>
          </p:cNvSpPr>
          <p:nvPr/>
        </p:nvSpPr>
        <p:spPr bwMode="auto">
          <a:xfrm>
            <a:off x="1282415" y="4152900"/>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EG"/>
          </a:p>
        </p:txBody>
      </p:sp>
      <p:sp>
        <p:nvSpPr>
          <p:cNvPr id="14346" name="Line 8"/>
          <p:cNvSpPr>
            <a:spLocks noChangeShapeType="1"/>
          </p:cNvSpPr>
          <p:nvPr/>
        </p:nvSpPr>
        <p:spPr bwMode="auto">
          <a:xfrm flipV="1">
            <a:off x="3073115" y="2895600"/>
            <a:ext cx="1231900" cy="1257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EG"/>
          </a:p>
        </p:txBody>
      </p:sp>
      <p:sp>
        <p:nvSpPr>
          <p:cNvPr id="14347" name="Line 10"/>
          <p:cNvSpPr>
            <a:spLocks noChangeShapeType="1"/>
          </p:cNvSpPr>
          <p:nvPr/>
        </p:nvSpPr>
        <p:spPr bwMode="auto">
          <a:xfrm flipH="1" flipV="1">
            <a:off x="1842803" y="2895600"/>
            <a:ext cx="1230312" cy="1257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EG"/>
          </a:p>
        </p:txBody>
      </p:sp>
      <p:sp>
        <p:nvSpPr>
          <p:cNvPr id="14348" name="Line 11"/>
          <p:cNvSpPr>
            <a:spLocks noChangeShapeType="1"/>
          </p:cNvSpPr>
          <p:nvPr/>
        </p:nvSpPr>
        <p:spPr bwMode="auto">
          <a:xfrm flipH="1">
            <a:off x="1842803" y="4152900"/>
            <a:ext cx="1230312" cy="1257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EG"/>
          </a:p>
        </p:txBody>
      </p:sp>
      <p:sp>
        <p:nvSpPr>
          <p:cNvPr id="14349" name="Line 12"/>
          <p:cNvSpPr>
            <a:spLocks noChangeShapeType="1"/>
          </p:cNvSpPr>
          <p:nvPr/>
        </p:nvSpPr>
        <p:spPr bwMode="auto">
          <a:xfrm>
            <a:off x="3073115" y="4152900"/>
            <a:ext cx="1231900" cy="1257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EG"/>
          </a:p>
        </p:txBody>
      </p:sp>
      <p:sp>
        <p:nvSpPr>
          <p:cNvPr id="14350" name="Rectangle 13"/>
          <p:cNvSpPr>
            <a:spLocks noChangeArrowheads="1"/>
          </p:cNvSpPr>
          <p:nvPr/>
        </p:nvSpPr>
        <p:spPr bwMode="auto">
          <a:xfrm>
            <a:off x="3633504" y="2667000"/>
            <a:ext cx="111125"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endParaRPr lang="ar-EG" altLang="ar-EG"/>
          </a:p>
        </p:txBody>
      </p:sp>
      <p:sp>
        <p:nvSpPr>
          <p:cNvPr id="14351" name="Text Box 14"/>
          <p:cNvSpPr txBox="1">
            <a:spLocks noChangeArrowheads="1"/>
          </p:cNvSpPr>
          <p:nvPr/>
        </p:nvSpPr>
        <p:spPr bwMode="auto">
          <a:xfrm>
            <a:off x="6191521" y="3210652"/>
            <a:ext cx="4541436" cy="1015663"/>
          </a:xfrm>
          <a:prstGeom prst="rect">
            <a:avLst/>
          </a:prstGeom>
          <a:solidFill>
            <a:schemeClr val="accent1">
              <a:lumMod val="40000"/>
              <a:lumOff val="60000"/>
            </a:schemeClr>
          </a:solidFill>
          <a:ln w="63500">
            <a:solidFill>
              <a:srgbClr val="000000"/>
            </a:solidFill>
            <a:miter lim="800000"/>
            <a:headEnd/>
            <a:tailEnd/>
          </a:ln>
        </p:spPr>
        <p:txBody>
          <a:bodyPr wrap="none">
            <a:spAutoFit/>
          </a:bodyP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l" eaLnBrk="1" hangingPunct="1"/>
            <a:r>
              <a:rPr lang="en-US" altLang="ar-EG" sz="3200" dirty="0">
                <a:latin typeface="Calibri" panose="020F0502020204030204" pitchFamily="34" charset="0"/>
              </a:rPr>
              <a:t>draw pixels in this octant</a:t>
            </a:r>
          </a:p>
          <a:p>
            <a:pPr algn="l" eaLnBrk="1" hangingPunct="1"/>
            <a:r>
              <a:rPr lang="en-US" altLang="ar-EG" sz="2800" dirty="0">
                <a:latin typeface="Calibri" panose="020F0502020204030204" pitchFamily="34" charset="0"/>
              </a:rPr>
              <a:t>(draw others using symmetry)</a:t>
            </a:r>
          </a:p>
        </p:txBody>
      </p:sp>
      <p:sp>
        <p:nvSpPr>
          <p:cNvPr id="14352" name="Text Box 18"/>
          <p:cNvSpPr txBox="1">
            <a:spLocks noChangeArrowheads="1"/>
          </p:cNvSpPr>
          <p:nvPr/>
        </p:nvSpPr>
        <p:spPr bwMode="auto">
          <a:xfrm>
            <a:off x="2182756" y="5562600"/>
            <a:ext cx="9284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ar-EG" sz="2400" dirty="0"/>
              <a:t>(0</a:t>
            </a:r>
            <a:r>
              <a:rPr lang="en-US" altLang="ar-EG" sz="2400" dirty="0" smtClean="0"/>
              <a:t>,-R</a:t>
            </a:r>
            <a:r>
              <a:rPr lang="en-US" altLang="ar-EG" sz="2400" dirty="0"/>
              <a:t>)</a:t>
            </a:r>
          </a:p>
        </p:txBody>
      </p:sp>
      <p:sp>
        <p:nvSpPr>
          <p:cNvPr id="14353" name="Text Box 23"/>
          <p:cNvSpPr txBox="1">
            <a:spLocks noChangeArrowheads="1"/>
          </p:cNvSpPr>
          <p:nvPr/>
        </p:nvSpPr>
        <p:spPr bwMode="auto">
          <a:xfrm>
            <a:off x="2291698" y="2209800"/>
            <a:ext cx="8258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ar-EG" sz="2400" dirty="0"/>
              <a:t>(</a:t>
            </a:r>
            <a:r>
              <a:rPr lang="en-US" altLang="ar-EG" sz="2400" dirty="0" smtClean="0"/>
              <a:t>0,R</a:t>
            </a:r>
            <a:r>
              <a:rPr lang="en-US" altLang="ar-EG" sz="2400" dirty="0"/>
              <a:t>)</a:t>
            </a:r>
          </a:p>
        </p:txBody>
      </p:sp>
      <p:sp>
        <p:nvSpPr>
          <p:cNvPr id="14354" name="Text Box 24"/>
          <p:cNvSpPr txBox="1">
            <a:spLocks noChangeArrowheads="1"/>
          </p:cNvSpPr>
          <p:nvPr/>
        </p:nvSpPr>
        <p:spPr bwMode="auto">
          <a:xfrm>
            <a:off x="4559015" y="4114800"/>
            <a:ext cx="81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ar-EG" sz="2400"/>
              <a:t>(R,0)</a:t>
            </a:r>
          </a:p>
        </p:txBody>
      </p:sp>
      <p:sp>
        <p:nvSpPr>
          <p:cNvPr id="14355" name="Text Box 25"/>
          <p:cNvSpPr txBox="1">
            <a:spLocks noChangeArrowheads="1"/>
          </p:cNvSpPr>
          <p:nvPr/>
        </p:nvSpPr>
        <p:spPr bwMode="auto">
          <a:xfrm>
            <a:off x="666465" y="4114800"/>
            <a:ext cx="92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ar-EG" sz="2400"/>
              <a:t>(-R,0)</a:t>
            </a:r>
          </a:p>
        </p:txBody>
      </p:sp>
      <p:cxnSp>
        <p:nvCxnSpPr>
          <p:cNvPr id="14356" name="AutoShape 26"/>
          <p:cNvCxnSpPr>
            <a:cxnSpLocks noChangeShapeType="1"/>
            <a:endCxn id="14350" idx="2"/>
          </p:cNvCxnSpPr>
          <p:nvPr/>
        </p:nvCxnSpPr>
        <p:spPr bwMode="auto">
          <a:xfrm>
            <a:off x="2593384" y="2108032"/>
            <a:ext cx="1095682" cy="67326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61" name="Line 37"/>
          <p:cNvSpPr>
            <a:spLocks noChangeShapeType="1"/>
          </p:cNvSpPr>
          <p:nvPr/>
        </p:nvSpPr>
        <p:spPr bwMode="auto">
          <a:xfrm>
            <a:off x="1123665" y="20574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EG"/>
          </a:p>
        </p:txBody>
      </p:sp>
      <p:sp>
        <p:nvSpPr>
          <p:cNvPr id="14362" name="Line 38"/>
          <p:cNvSpPr>
            <a:spLocks noChangeShapeType="1"/>
          </p:cNvSpPr>
          <p:nvPr/>
        </p:nvSpPr>
        <p:spPr bwMode="auto">
          <a:xfrm>
            <a:off x="1123665" y="20574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EG"/>
          </a:p>
        </p:txBody>
      </p:sp>
      <p:sp>
        <p:nvSpPr>
          <p:cNvPr id="14363" name="Text Box 39"/>
          <p:cNvSpPr txBox="1">
            <a:spLocks noChangeArrowheads="1"/>
          </p:cNvSpPr>
          <p:nvPr/>
        </p:nvSpPr>
        <p:spPr bwMode="auto">
          <a:xfrm>
            <a:off x="1736441" y="1812926"/>
            <a:ext cx="454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ar-EG"/>
              <a:t>x+</a:t>
            </a:r>
          </a:p>
        </p:txBody>
      </p:sp>
      <p:sp>
        <p:nvSpPr>
          <p:cNvPr id="14364" name="Text Box 40"/>
          <p:cNvSpPr txBox="1">
            <a:spLocks noChangeArrowheads="1"/>
          </p:cNvSpPr>
          <p:nvPr/>
        </p:nvSpPr>
        <p:spPr bwMode="auto">
          <a:xfrm>
            <a:off x="898241" y="2574926"/>
            <a:ext cx="454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ar-EG"/>
              <a:t>y+</a:t>
            </a:r>
          </a:p>
        </p:txBody>
      </p:sp>
      <p:sp>
        <p:nvSpPr>
          <p:cNvPr id="31" name="Text Box 23"/>
          <p:cNvSpPr txBox="1">
            <a:spLocks noChangeArrowheads="1"/>
          </p:cNvSpPr>
          <p:nvPr/>
        </p:nvSpPr>
        <p:spPr bwMode="auto">
          <a:xfrm>
            <a:off x="4383776" y="2657575"/>
            <a:ext cx="6655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000">
                <a:solidFill>
                  <a:schemeClr val="tx1"/>
                </a:solidFill>
                <a:latin typeface="Times New Roman" panose="02020603050405020304" pitchFamily="18" charset="0"/>
                <a:ea typeface="MS PGothic" panose="020B0600070205080204" pitchFamily="34" charset="-128"/>
              </a:defRPr>
            </a:lvl2pPr>
            <a:lvl3pPr eaLnBrk="0" hangingPunct="0">
              <a:defRPr sz="2000">
                <a:solidFill>
                  <a:schemeClr val="tx1"/>
                </a:solidFill>
                <a:latin typeface="Times New Roman" panose="02020603050405020304" pitchFamily="18" charset="0"/>
                <a:ea typeface="MS PGothic" panose="020B0600070205080204" pitchFamily="34" charset="-128"/>
              </a:defRPr>
            </a:lvl3pPr>
            <a:lvl4pPr eaLnBrk="0" hangingPunct="0">
              <a:defRPr sz="2000">
                <a:solidFill>
                  <a:schemeClr val="tx1"/>
                </a:solidFill>
                <a:latin typeface="Times New Roman" panose="02020603050405020304" pitchFamily="18" charset="0"/>
                <a:ea typeface="MS PGothic" panose="020B0600070205080204" pitchFamily="34" charset="-128"/>
              </a:defRPr>
            </a:lvl4pPr>
            <a:lvl5pPr eaLnBrk="0" hangingPunct="0">
              <a:defRPr sz="20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ar-EG" sz="2400" dirty="0" smtClean="0"/>
              <a:t>x=y</a:t>
            </a:r>
            <a:endParaRPr lang="en-US" altLang="ar-EG" sz="2400" dirty="0"/>
          </a:p>
        </p:txBody>
      </p:sp>
      <p:sp>
        <p:nvSpPr>
          <p:cNvPr id="4" name="Oval 3"/>
          <p:cNvSpPr/>
          <p:nvPr/>
        </p:nvSpPr>
        <p:spPr>
          <a:xfrm>
            <a:off x="3967089" y="2923736"/>
            <a:ext cx="309790" cy="3150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3" name="Oval 32"/>
          <p:cNvSpPr/>
          <p:nvPr/>
        </p:nvSpPr>
        <p:spPr>
          <a:xfrm>
            <a:off x="2910849" y="2521489"/>
            <a:ext cx="309790" cy="3150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4" name="Oval 33"/>
          <p:cNvSpPr/>
          <p:nvPr/>
        </p:nvSpPr>
        <p:spPr>
          <a:xfrm>
            <a:off x="4469762" y="3995374"/>
            <a:ext cx="309790" cy="3150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5" name="Oval 34"/>
          <p:cNvSpPr/>
          <p:nvPr/>
        </p:nvSpPr>
        <p:spPr>
          <a:xfrm>
            <a:off x="2910849" y="5468988"/>
            <a:ext cx="309790" cy="3150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6" name="Oval 35"/>
          <p:cNvSpPr/>
          <p:nvPr/>
        </p:nvSpPr>
        <p:spPr>
          <a:xfrm>
            <a:off x="1359799" y="3975592"/>
            <a:ext cx="309790" cy="3150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 name="Slide Number Placeholder 1"/>
          <p:cNvSpPr>
            <a:spLocks noGrp="1"/>
          </p:cNvSpPr>
          <p:nvPr>
            <p:ph type="sldNum" sz="quarter" idx="12"/>
          </p:nvPr>
        </p:nvSpPr>
        <p:spPr/>
        <p:txBody>
          <a:bodyPr/>
          <a:lstStyle/>
          <a:p>
            <a:fld id="{FC08175C-9D24-45E8-8F64-0101A69BDF20}" type="slidenum">
              <a:rPr lang="ar-EG" smtClean="0"/>
              <a:t>31</a:t>
            </a:fld>
            <a:endParaRPr lang="ar-EG"/>
          </a:p>
        </p:txBody>
      </p:sp>
    </p:spTree>
    <p:extLst>
      <p:ext uri="{BB962C8B-B14F-4D97-AF65-F5344CB8AC3E}">
        <p14:creationId xmlns:p14="http://schemas.microsoft.com/office/powerpoint/2010/main" val="315390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5A005D8F-07AF-4996-84FE-F3BFEA0CEF57}" type="slidenum">
              <a:rPr lang="en-US" altLang="ar-EG">
                <a:solidFill>
                  <a:srgbClr val="045C75"/>
                </a:solidFill>
                <a:latin typeface="Constantia" panose="02030602050306030303" pitchFamily="18" charset="0"/>
              </a:rPr>
              <a:pPr algn="r"/>
              <a:t>32</a:t>
            </a:fld>
            <a:endParaRPr lang="en-US" altLang="ar-EG">
              <a:solidFill>
                <a:srgbClr val="045C75"/>
              </a:solidFill>
              <a:latin typeface="Constantia" panose="02030602050306030303" pitchFamily="18" charset="0"/>
            </a:endParaRPr>
          </a:p>
        </p:txBody>
      </p:sp>
      <p:sp>
        <p:nvSpPr>
          <p:cNvPr id="60422" name="Footer Placeholder 4"/>
          <p:cNvSpPr txBox="1">
            <a:spLocks noGrp="1"/>
          </p:cNvSpPr>
          <p:nvPr/>
        </p:nvSpPr>
        <p:spPr bwMode="auto">
          <a:xfrm>
            <a:off x="4648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algn="l" rtl="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algn="l" rtl="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algn="l" rtl="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algn="l" rtl="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endParaRPr lang="ar-EG" altLang="ar-EG" sz="1400">
              <a:latin typeface="Arial" panose="020B0604020202020204" pitchFamily="34" charset="0"/>
            </a:endParaRPr>
          </a:p>
        </p:txBody>
      </p:sp>
      <p:sp>
        <p:nvSpPr>
          <p:cNvPr id="60423" name="Rectangle 2"/>
          <p:cNvSpPr>
            <a:spLocks noGrp="1" noChangeArrowheads="1"/>
          </p:cNvSpPr>
          <p:nvPr>
            <p:ph type="title" idx="4294967295"/>
          </p:nvPr>
        </p:nvSpPr>
        <p:spPr>
          <a:xfrm>
            <a:off x="1919288" y="765176"/>
            <a:ext cx="8229600" cy="722313"/>
          </a:xfrm>
        </p:spPr>
        <p:txBody>
          <a:bodyPr vert="horz" lIns="91440" tIns="45720" rIns="91440" bIns="45720" rtlCol="1" anchor="ctr">
            <a:normAutofit/>
          </a:bodyPr>
          <a:lstStyle/>
          <a:p>
            <a:pPr algn="ctr" eaLnBrk="1" hangingPunct="1"/>
            <a:r>
              <a:rPr lang="en-US" altLang="ar-EG" sz="4000" b="1" dirty="0"/>
              <a:t>Mid-point circle algorithm </a:t>
            </a:r>
          </a:p>
        </p:txBody>
      </p:sp>
      <p:sp>
        <p:nvSpPr>
          <p:cNvPr id="60424" name="Rectangle 3"/>
          <p:cNvSpPr>
            <a:spLocks noGrp="1" noChangeArrowheads="1"/>
          </p:cNvSpPr>
          <p:nvPr>
            <p:ph type="body" idx="4294967295"/>
          </p:nvPr>
        </p:nvSpPr>
        <p:spPr>
          <a:xfrm>
            <a:off x="1105468" y="1844675"/>
            <a:ext cx="10248331" cy="4102100"/>
          </a:xfrm>
        </p:spPr>
        <p:txBody>
          <a:bodyPr/>
          <a:lstStyle/>
          <a:p>
            <a:pPr algn="just" rtl="0" eaLnBrk="1" hangingPunct="1">
              <a:lnSpc>
                <a:spcPct val="90000"/>
              </a:lnSpc>
            </a:pPr>
            <a:r>
              <a:rPr lang="en-US" altLang="ar-EG" dirty="0">
                <a:cs typeface="Times New Roman" panose="02020603050405020304" pitchFamily="18" charset="0"/>
              </a:rPr>
              <a:t>For a given radius </a:t>
            </a:r>
            <a:r>
              <a:rPr lang="en-US" altLang="ar-EG" dirty="0">
                <a:solidFill>
                  <a:srgbClr val="0070C0"/>
                </a:solidFill>
                <a:cs typeface="Times New Roman" panose="02020603050405020304" pitchFamily="18" charset="0"/>
              </a:rPr>
              <a:t>r</a:t>
            </a:r>
            <a:r>
              <a:rPr lang="en-US" altLang="ar-EG" dirty="0">
                <a:cs typeface="Times New Roman" panose="02020603050405020304" pitchFamily="18" charset="0"/>
              </a:rPr>
              <a:t> and screen center position </a:t>
            </a:r>
            <a:r>
              <a:rPr lang="en-US" altLang="ar-EG" dirty="0">
                <a:solidFill>
                  <a:srgbClr val="0070C0"/>
                </a:solidFill>
                <a:cs typeface="Times New Roman" panose="02020603050405020304" pitchFamily="18" charset="0"/>
              </a:rPr>
              <a:t>(x</a:t>
            </a:r>
            <a:r>
              <a:rPr lang="en-US" altLang="ar-EG" baseline="-30000" dirty="0">
                <a:solidFill>
                  <a:srgbClr val="0070C0"/>
                </a:solidFill>
                <a:cs typeface="Times New Roman" panose="02020603050405020304" pitchFamily="18" charset="0"/>
              </a:rPr>
              <a:t>c</a:t>
            </a:r>
            <a:r>
              <a:rPr lang="en-US" altLang="ar-EG" dirty="0">
                <a:solidFill>
                  <a:srgbClr val="0070C0"/>
                </a:solidFill>
                <a:cs typeface="Times New Roman" panose="02020603050405020304" pitchFamily="18" charset="0"/>
              </a:rPr>
              <a:t>, </a:t>
            </a:r>
            <a:r>
              <a:rPr lang="en-US" altLang="ar-EG" dirty="0" err="1">
                <a:solidFill>
                  <a:srgbClr val="0070C0"/>
                </a:solidFill>
                <a:cs typeface="Times New Roman" panose="02020603050405020304" pitchFamily="18" charset="0"/>
              </a:rPr>
              <a:t>y</a:t>
            </a:r>
            <a:r>
              <a:rPr lang="en-US" altLang="ar-EG" baseline="-30000" dirty="0" err="1">
                <a:solidFill>
                  <a:srgbClr val="0070C0"/>
                </a:solidFill>
                <a:cs typeface="Times New Roman" panose="02020603050405020304" pitchFamily="18" charset="0"/>
              </a:rPr>
              <a:t>c</a:t>
            </a:r>
            <a:r>
              <a:rPr lang="en-US" altLang="ar-EG" dirty="0" smtClean="0">
                <a:solidFill>
                  <a:srgbClr val="0070C0"/>
                </a:solidFill>
                <a:cs typeface="Times New Roman" panose="02020603050405020304" pitchFamily="18" charset="0"/>
              </a:rPr>
              <a:t>)</a:t>
            </a:r>
            <a:r>
              <a:rPr lang="en-US" altLang="ar-EG" dirty="0" smtClean="0">
                <a:cs typeface="Times New Roman" panose="02020603050405020304" pitchFamily="18" charset="0"/>
              </a:rPr>
              <a:t>,</a:t>
            </a:r>
            <a:r>
              <a:rPr lang="en-US" altLang="ar-EG" dirty="0" smtClean="0">
                <a:solidFill>
                  <a:srgbClr val="0070C0"/>
                </a:solidFill>
                <a:cs typeface="Times New Roman" panose="02020603050405020304" pitchFamily="18" charset="0"/>
              </a:rPr>
              <a:t> </a:t>
            </a:r>
            <a:r>
              <a:rPr lang="en-US" altLang="ar-EG" dirty="0">
                <a:cs typeface="Times New Roman" panose="02020603050405020304" pitchFamily="18" charset="0"/>
              </a:rPr>
              <a:t>we can first set up our algorithm to calculate pixel positions around a circle path centered at the coordinate origin </a:t>
            </a:r>
            <a:r>
              <a:rPr lang="en-US" altLang="ar-EG" dirty="0">
                <a:solidFill>
                  <a:srgbClr val="0070C0"/>
                </a:solidFill>
                <a:cs typeface="Times New Roman" panose="02020603050405020304" pitchFamily="18" charset="0"/>
              </a:rPr>
              <a:t>( 0, 0 </a:t>
            </a:r>
            <a:r>
              <a:rPr lang="en-US" altLang="ar-EG" dirty="0" smtClean="0">
                <a:solidFill>
                  <a:srgbClr val="0070C0"/>
                </a:solidFill>
                <a:cs typeface="Times New Roman" panose="02020603050405020304" pitchFamily="18" charset="0"/>
              </a:rPr>
              <a:t>)</a:t>
            </a:r>
            <a:endParaRPr lang="en-US" altLang="ar-EG" dirty="0">
              <a:solidFill>
                <a:srgbClr val="0070C0"/>
              </a:solidFill>
              <a:cs typeface="Times New Roman" panose="02020603050405020304" pitchFamily="18" charset="0"/>
            </a:endParaRPr>
          </a:p>
          <a:p>
            <a:pPr algn="just" rtl="0" eaLnBrk="1" hangingPunct="1">
              <a:lnSpc>
                <a:spcPct val="90000"/>
              </a:lnSpc>
              <a:buFont typeface="Wingdings 2" panose="05020102010507070707" pitchFamily="18" charset="2"/>
              <a:buNone/>
            </a:pPr>
            <a:endParaRPr lang="en-US" altLang="ar-EG" dirty="0">
              <a:ea typeface="Majalla UI"/>
            </a:endParaRPr>
          </a:p>
          <a:p>
            <a:pPr algn="just" rtl="0" eaLnBrk="1" hangingPunct="1">
              <a:lnSpc>
                <a:spcPct val="90000"/>
              </a:lnSpc>
            </a:pPr>
            <a:r>
              <a:rPr lang="en-US" altLang="ar-EG" dirty="0">
                <a:cs typeface="Times New Roman" panose="02020603050405020304" pitchFamily="18" charset="0"/>
              </a:rPr>
              <a:t>Then each calculated position </a:t>
            </a:r>
            <a:r>
              <a:rPr lang="en-US" altLang="ar-EG" dirty="0">
                <a:solidFill>
                  <a:srgbClr val="0070C0"/>
                </a:solidFill>
                <a:cs typeface="Times New Roman" panose="02020603050405020304" pitchFamily="18" charset="0"/>
              </a:rPr>
              <a:t>(x, y) </a:t>
            </a:r>
            <a:r>
              <a:rPr lang="en-US" altLang="ar-EG" dirty="0">
                <a:cs typeface="Times New Roman" panose="02020603050405020304" pitchFamily="18" charset="0"/>
              </a:rPr>
              <a:t>is moved to its proper screen position by adding </a:t>
            </a:r>
            <a:r>
              <a:rPr lang="en-US" altLang="ar-EG" dirty="0">
                <a:solidFill>
                  <a:srgbClr val="0070C0"/>
                </a:solidFill>
                <a:cs typeface="Times New Roman" panose="02020603050405020304" pitchFamily="18" charset="0"/>
              </a:rPr>
              <a:t>x</a:t>
            </a:r>
            <a:r>
              <a:rPr lang="en-US" altLang="ar-EG" baseline="-30000" dirty="0">
                <a:solidFill>
                  <a:srgbClr val="0070C0"/>
                </a:solidFill>
                <a:cs typeface="Times New Roman" panose="02020603050405020304" pitchFamily="18" charset="0"/>
              </a:rPr>
              <a:t>c</a:t>
            </a:r>
            <a:r>
              <a:rPr lang="en-US" altLang="ar-EG" dirty="0">
                <a:cs typeface="Times New Roman" panose="02020603050405020304" pitchFamily="18" charset="0"/>
              </a:rPr>
              <a:t> to </a:t>
            </a:r>
            <a:r>
              <a:rPr lang="en-US" altLang="ar-EG" dirty="0">
                <a:solidFill>
                  <a:srgbClr val="0070C0"/>
                </a:solidFill>
                <a:cs typeface="Times New Roman" panose="02020603050405020304" pitchFamily="18" charset="0"/>
              </a:rPr>
              <a:t>x</a:t>
            </a:r>
            <a:r>
              <a:rPr lang="en-US" altLang="ar-EG" dirty="0">
                <a:cs typeface="Times New Roman" panose="02020603050405020304" pitchFamily="18" charset="0"/>
              </a:rPr>
              <a:t> and </a:t>
            </a:r>
            <a:r>
              <a:rPr lang="en-US" altLang="ar-EG" dirty="0" err="1">
                <a:solidFill>
                  <a:srgbClr val="0070C0"/>
                </a:solidFill>
                <a:cs typeface="Times New Roman" panose="02020603050405020304" pitchFamily="18" charset="0"/>
              </a:rPr>
              <a:t>y</a:t>
            </a:r>
            <a:r>
              <a:rPr lang="en-US" altLang="ar-EG" baseline="-30000" dirty="0" err="1">
                <a:solidFill>
                  <a:srgbClr val="0070C0"/>
                </a:solidFill>
                <a:cs typeface="Times New Roman" panose="02020603050405020304" pitchFamily="18" charset="0"/>
              </a:rPr>
              <a:t>c</a:t>
            </a:r>
            <a:r>
              <a:rPr lang="en-US" altLang="ar-EG" dirty="0">
                <a:solidFill>
                  <a:srgbClr val="0070C0"/>
                </a:solidFill>
                <a:cs typeface="Times New Roman" panose="02020603050405020304" pitchFamily="18" charset="0"/>
              </a:rPr>
              <a:t> </a:t>
            </a:r>
            <a:r>
              <a:rPr lang="en-US" altLang="ar-EG" dirty="0">
                <a:cs typeface="Times New Roman" panose="02020603050405020304" pitchFamily="18" charset="0"/>
              </a:rPr>
              <a:t>to </a:t>
            </a:r>
            <a:r>
              <a:rPr lang="en-US" altLang="ar-EG" dirty="0" smtClean="0">
                <a:solidFill>
                  <a:srgbClr val="0070C0"/>
                </a:solidFill>
                <a:cs typeface="Times New Roman" panose="02020603050405020304" pitchFamily="18" charset="0"/>
              </a:rPr>
              <a:t>y</a:t>
            </a:r>
            <a:endParaRPr lang="en-US" altLang="ar-EG" dirty="0">
              <a:cs typeface="Times New Roman" panose="02020603050405020304" pitchFamily="18" charset="0"/>
            </a:endParaRPr>
          </a:p>
          <a:p>
            <a:pPr algn="just" rtl="0" eaLnBrk="1" hangingPunct="1">
              <a:lnSpc>
                <a:spcPct val="90000"/>
              </a:lnSpc>
            </a:pPr>
            <a:endParaRPr lang="en-US" altLang="ar-EG" dirty="0">
              <a:ea typeface="Majalla UI"/>
            </a:endParaRPr>
          </a:p>
        </p:txBody>
      </p:sp>
    </p:spTree>
    <p:extLst>
      <p:ext uri="{BB962C8B-B14F-4D97-AF65-F5344CB8AC3E}">
        <p14:creationId xmlns:p14="http://schemas.microsoft.com/office/powerpoint/2010/main" val="256300222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5A1328EB-D8F5-4E8A-97B1-3BF01F600853}" type="slidenum">
              <a:rPr lang="en-US" altLang="ar-EG">
                <a:solidFill>
                  <a:srgbClr val="045C75"/>
                </a:solidFill>
                <a:latin typeface="Constantia" panose="02030602050306030303" pitchFamily="18" charset="0"/>
              </a:rPr>
              <a:pPr algn="r"/>
              <a:t>33</a:t>
            </a:fld>
            <a:endParaRPr lang="en-US" altLang="ar-EG">
              <a:solidFill>
                <a:srgbClr val="045C75"/>
              </a:solidFill>
              <a:latin typeface="Constantia" panose="02030602050306030303" pitchFamily="18" charset="0"/>
            </a:endParaRPr>
          </a:p>
        </p:txBody>
      </p:sp>
      <p:sp>
        <p:nvSpPr>
          <p:cNvPr id="61445" name="Rectangle 2"/>
          <p:cNvSpPr>
            <a:spLocks noGrp="1"/>
          </p:cNvSpPr>
          <p:nvPr>
            <p:ph type="title" idx="4294967295"/>
          </p:nvPr>
        </p:nvSpPr>
        <p:spPr>
          <a:xfrm>
            <a:off x="1919288" y="765176"/>
            <a:ext cx="8229600" cy="722313"/>
          </a:xfrm>
        </p:spPr>
        <p:txBody>
          <a:bodyPr/>
          <a:lstStyle/>
          <a:p>
            <a:pPr algn="ctr" eaLnBrk="1" hangingPunct="1"/>
            <a:r>
              <a:rPr lang="en-US" altLang="ar-EG" b="1" dirty="0"/>
              <a:t>Mid-point circle algorithm</a:t>
            </a:r>
          </a:p>
        </p:txBody>
      </p:sp>
      <p:sp>
        <p:nvSpPr>
          <p:cNvPr id="61446" name="Rectangle 3"/>
          <p:cNvSpPr>
            <a:spLocks noGrp="1"/>
          </p:cNvSpPr>
          <p:nvPr>
            <p:ph type="body" idx="4294967295"/>
          </p:nvPr>
        </p:nvSpPr>
        <p:spPr>
          <a:xfrm>
            <a:off x="982638" y="1825625"/>
            <a:ext cx="10371161" cy="4351338"/>
          </a:xfrm>
        </p:spPr>
        <p:txBody>
          <a:bodyPr/>
          <a:lstStyle/>
          <a:p>
            <a:pPr algn="just" rtl="0" eaLnBrk="1" hangingPunct="1"/>
            <a:r>
              <a:rPr lang="en-US" altLang="ar-EG" sz="3200" dirty="0">
                <a:cs typeface="Times New Roman" panose="02020603050405020304" pitchFamily="18" charset="0"/>
              </a:rPr>
              <a:t>Along the circle section from x = 0 to x = y in the first quadrant, the slope of the curve varies from 0 to </a:t>
            </a:r>
            <a:r>
              <a:rPr lang="en-US" altLang="ar-EG" sz="3200" dirty="0" smtClean="0">
                <a:cs typeface="Times New Roman" panose="02020603050405020304" pitchFamily="18" charset="0"/>
              </a:rPr>
              <a:t>1</a:t>
            </a:r>
            <a:r>
              <a:rPr lang="en-US" altLang="ar-EG" sz="3200" dirty="0">
                <a:cs typeface="Times New Roman" panose="02020603050405020304" pitchFamily="18" charset="0"/>
              </a:rPr>
              <a:t>. </a:t>
            </a:r>
            <a:endParaRPr lang="en-US" altLang="ar-EG" sz="3200" dirty="0" smtClean="0">
              <a:cs typeface="Times New Roman" panose="02020603050405020304" pitchFamily="18" charset="0"/>
            </a:endParaRPr>
          </a:p>
          <a:p>
            <a:pPr algn="just" rtl="0" eaLnBrk="1" hangingPunct="1"/>
            <a:endParaRPr lang="en-US" altLang="ar-EG" sz="3200" dirty="0">
              <a:cs typeface="Times New Roman" panose="02020603050405020304" pitchFamily="18" charset="0"/>
            </a:endParaRPr>
          </a:p>
          <a:p>
            <a:pPr algn="just" rtl="0" eaLnBrk="1" hangingPunct="1"/>
            <a:r>
              <a:rPr lang="en-US" altLang="ar-EG" sz="3200" dirty="0">
                <a:cs typeface="Times New Roman" panose="02020603050405020304" pitchFamily="18" charset="0"/>
              </a:rPr>
              <a:t>Therefore, we can take unit steps in the positive x direction over this octant and use a decision parameter to determine which of the two possible y positions is closer to the circle path at each step. </a:t>
            </a:r>
            <a:endParaRPr lang="en-US" altLang="ar-EG" sz="3200" dirty="0">
              <a:ea typeface="Majalla UI"/>
            </a:endParaRPr>
          </a:p>
          <a:p>
            <a:pPr algn="just" rtl="0" eaLnBrk="1" hangingPunct="1"/>
            <a:endParaRPr lang="en-US" altLang="ar-EG" sz="2200" dirty="0">
              <a:ea typeface="Majalla UI"/>
            </a:endParaRPr>
          </a:p>
        </p:txBody>
      </p:sp>
    </p:spTree>
    <p:extLst>
      <p:ext uri="{BB962C8B-B14F-4D97-AF65-F5344CB8AC3E}">
        <p14:creationId xmlns:p14="http://schemas.microsoft.com/office/powerpoint/2010/main" val="5570602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ar-EG" b="1" dirty="0"/>
              <a:t>Mid-point circle algorithm</a:t>
            </a:r>
            <a:endParaRPr lang="ar-E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algn="l" rtl="0"/>
                <a:r>
                  <a:rPr lang="en-US" dirty="0" smtClean="0"/>
                  <a:t>The first octant of the circle can be drawn through the following steps:</a:t>
                </a:r>
              </a:p>
              <a:p>
                <a:pPr marL="971550" lvl="1" indent="-514350" algn="l" rtl="0">
                  <a:buFont typeface="+mj-lt"/>
                  <a:buAutoNum type="arabicPeriod"/>
                </a:pPr>
                <a:r>
                  <a:rPr lang="en-US" dirty="0" smtClean="0"/>
                  <a:t>Input the radius </a:t>
                </a:r>
                <a14:m>
                  <m:oMath xmlns:m="http://schemas.openxmlformats.org/officeDocument/2006/math">
                    <m:r>
                      <a:rPr lang="en-US" i="1" dirty="0" smtClean="0">
                        <a:solidFill>
                          <a:srgbClr val="0070C0"/>
                        </a:solidFill>
                        <a:latin typeface="Cambria Math" panose="02040503050406030204" pitchFamily="18" charset="0"/>
                      </a:rPr>
                      <m:t>𝑟</m:t>
                    </m:r>
                  </m:oMath>
                </a14:m>
                <a:r>
                  <a:rPr lang="en-US" dirty="0" smtClean="0"/>
                  <a:t> and the center point </a:t>
                </a:r>
                <a:r>
                  <a:rPr lang="en-US" dirty="0" smtClean="0">
                    <a:solidFill>
                      <a:srgbClr val="0070C0"/>
                    </a:solidFill>
                  </a:rPr>
                  <a:t>(</a:t>
                </a:r>
                <a14:m>
                  <m:oMath xmlns:m="http://schemas.openxmlformats.org/officeDocument/2006/math">
                    <m:sSub>
                      <m:sSubPr>
                        <m:ctrlPr>
                          <a:rPr lang="en-US" i="1" smtClean="0">
                            <a:solidFill>
                              <a:srgbClr val="0070C0"/>
                            </a:solidFill>
                            <a:latin typeface="Cambria Math" panose="02040503050406030204" pitchFamily="18" charset="0"/>
                          </a:rPr>
                        </m:ctrlPr>
                      </m:sSubPr>
                      <m:e>
                        <m:r>
                          <a:rPr lang="en-US" b="0" i="1" smtClean="0">
                            <a:solidFill>
                              <a:srgbClr val="0070C0"/>
                            </a:solidFill>
                            <a:latin typeface="Cambria Math" panose="02040503050406030204" pitchFamily="18" charset="0"/>
                          </a:rPr>
                          <m:t>𝑥</m:t>
                        </m:r>
                      </m:e>
                      <m:sub>
                        <m:r>
                          <a:rPr lang="en-US" b="0" i="1" smtClean="0">
                            <a:solidFill>
                              <a:srgbClr val="0070C0"/>
                            </a:solidFill>
                            <a:latin typeface="Cambria Math" panose="02040503050406030204" pitchFamily="18" charset="0"/>
                          </a:rPr>
                          <m:t>𝑐</m:t>
                        </m:r>
                      </m:sub>
                    </m:sSub>
                  </m:oMath>
                </a14:m>
                <a:r>
                  <a:rPr lang="en-US" dirty="0" smtClean="0">
                    <a:solidFill>
                      <a:srgbClr val="0070C0"/>
                    </a:solidFill>
                  </a:rPr>
                  <a:t>,</a:t>
                </a:r>
                <a14:m>
                  <m:oMath xmlns:m="http://schemas.openxmlformats.org/officeDocument/2006/math">
                    <m:sSub>
                      <m:sSubPr>
                        <m:ctrlPr>
                          <a:rPr lang="en-US" i="1" dirty="0" smtClean="0">
                            <a:solidFill>
                              <a:srgbClr val="0070C0"/>
                            </a:solidFill>
                            <a:latin typeface="Cambria Math" panose="02040503050406030204" pitchFamily="18" charset="0"/>
                          </a:rPr>
                        </m:ctrlPr>
                      </m:sSubPr>
                      <m:e>
                        <m:r>
                          <a:rPr lang="en-US" b="0" i="1" dirty="0" smtClean="0">
                            <a:solidFill>
                              <a:srgbClr val="0070C0"/>
                            </a:solidFill>
                            <a:latin typeface="Cambria Math" panose="02040503050406030204" pitchFamily="18" charset="0"/>
                          </a:rPr>
                          <m:t>𝑦</m:t>
                        </m:r>
                      </m:e>
                      <m:sub>
                        <m:r>
                          <a:rPr lang="en-US" b="0" i="1" dirty="0" smtClean="0">
                            <a:solidFill>
                              <a:srgbClr val="0070C0"/>
                            </a:solidFill>
                            <a:latin typeface="Cambria Math" panose="02040503050406030204" pitchFamily="18" charset="0"/>
                          </a:rPr>
                          <m:t>𝑐</m:t>
                        </m:r>
                      </m:sub>
                    </m:sSub>
                  </m:oMath>
                </a14:m>
                <a:r>
                  <a:rPr lang="en-US" dirty="0" smtClean="0">
                    <a:solidFill>
                      <a:srgbClr val="0070C0"/>
                    </a:solidFill>
                  </a:rPr>
                  <a:t>)</a:t>
                </a:r>
                <a:r>
                  <a:rPr lang="en-US" dirty="0" smtClean="0"/>
                  <a:t>,</a:t>
                </a:r>
                <a:r>
                  <a:rPr lang="en-US" dirty="0" smtClean="0">
                    <a:solidFill>
                      <a:srgbClr val="0070C0"/>
                    </a:solidFill>
                  </a:rPr>
                  <a:t> </a:t>
                </a:r>
                <a:r>
                  <a:rPr lang="en-US" dirty="0" smtClean="0"/>
                  <a:t>then set the first point of the circumference of the circle </a:t>
                </a:r>
                <a:r>
                  <a:rPr lang="en-US" dirty="0" smtClean="0">
                    <a:solidFill>
                      <a:srgbClr val="0070C0"/>
                    </a:solidFill>
                  </a:rPr>
                  <a:t>(</a:t>
                </a:r>
                <a14:m>
                  <m:oMath xmlns:m="http://schemas.openxmlformats.org/officeDocument/2006/math">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𝑥</m:t>
                        </m:r>
                      </m:e>
                      <m:sub>
                        <m:r>
                          <a:rPr lang="en-US" b="0" i="1" smtClean="0">
                            <a:solidFill>
                              <a:srgbClr val="0070C0"/>
                            </a:solidFill>
                            <a:latin typeface="Cambria Math" panose="02040503050406030204" pitchFamily="18" charset="0"/>
                          </a:rPr>
                          <m:t>0</m:t>
                        </m:r>
                      </m:sub>
                    </m:sSub>
                  </m:oMath>
                </a14:m>
                <a:r>
                  <a:rPr lang="en-US" dirty="0">
                    <a:solidFill>
                      <a:srgbClr val="0070C0"/>
                    </a:solidFill>
                  </a:rPr>
                  <a:t>,</a:t>
                </a:r>
                <a14:m>
                  <m:oMath xmlns:m="http://schemas.openxmlformats.org/officeDocument/2006/math">
                    <m:sSub>
                      <m:sSubPr>
                        <m:ctrlPr>
                          <a:rPr lang="en-US" i="1" dirty="0">
                            <a:solidFill>
                              <a:srgbClr val="0070C0"/>
                            </a:solidFill>
                            <a:latin typeface="Cambria Math" panose="02040503050406030204" pitchFamily="18" charset="0"/>
                          </a:rPr>
                        </m:ctrlPr>
                      </m:sSubPr>
                      <m:e>
                        <m:r>
                          <a:rPr lang="en-US" i="1" dirty="0">
                            <a:solidFill>
                              <a:srgbClr val="0070C0"/>
                            </a:solidFill>
                            <a:latin typeface="Cambria Math" panose="02040503050406030204" pitchFamily="18" charset="0"/>
                          </a:rPr>
                          <m:t>𝑦</m:t>
                        </m:r>
                      </m:e>
                      <m:sub>
                        <m:r>
                          <a:rPr lang="en-US" b="0" i="1" dirty="0" smtClean="0">
                            <a:solidFill>
                              <a:srgbClr val="0070C0"/>
                            </a:solidFill>
                            <a:latin typeface="Cambria Math" panose="02040503050406030204" pitchFamily="18" charset="0"/>
                          </a:rPr>
                          <m:t>0</m:t>
                        </m:r>
                      </m:sub>
                    </m:sSub>
                  </m:oMath>
                </a14:m>
                <a:r>
                  <a:rPr lang="en-US" dirty="0" smtClean="0">
                    <a:solidFill>
                      <a:srgbClr val="0070C0"/>
                    </a:solidFill>
                  </a:rPr>
                  <a:t>) </a:t>
                </a:r>
                <a:r>
                  <a:rPr lang="en-US" dirty="0" smtClean="0"/>
                  <a:t>to be </a:t>
                </a:r>
                <a:r>
                  <a:rPr lang="en-US" dirty="0" smtClean="0">
                    <a:solidFill>
                      <a:srgbClr val="0070C0"/>
                    </a:solidFill>
                  </a:rPr>
                  <a:t>(</a:t>
                </a:r>
                <a14:m>
                  <m:oMath xmlns:m="http://schemas.openxmlformats.org/officeDocument/2006/math">
                    <m:r>
                      <a:rPr lang="en-US" b="0" i="1" smtClean="0">
                        <a:solidFill>
                          <a:srgbClr val="0070C0"/>
                        </a:solidFill>
                        <a:latin typeface="Cambria Math" panose="02040503050406030204" pitchFamily="18" charset="0"/>
                      </a:rPr>
                      <m:t>0</m:t>
                    </m:r>
                  </m:oMath>
                </a14:m>
                <a:r>
                  <a:rPr lang="en-US" dirty="0">
                    <a:solidFill>
                      <a:srgbClr val="0070C0"/>
                    </a:solidFill>
                  </a:rPr>
                  <a:t>,</a:t>
                </a:r>
                <a14:m>
                  <m:oMath xmlns:m="http://schemas.openxmlformats.org/officeDocument/2006/math">
                    <m:r>
                      <a:rPr lang="en-US" b="0" i="1" dirty="0" smtClean="0">
                        <a:solidFill>
                          <a:srgbClr val="0070C0"/>
                        </a:solidFill>
                        <a:latin typeface="Cambria Math" panose="02040503050406030204" pitchFamily="18" charset="0"/>
                      </a:rPr>
                      <m:t>𝑟</m:t>
                    </m:r>
                  </m:oMath>
                </a14:m>
                <a:r>
                  <a:rPr lang="en-US" dirty="0" smtClean="0">
                    <a:solidFill>
                      <a:srgbClr val="0070C0"/>
                    </a:solidFill>
                  </a:rPr>
                  <a:t>)</a:t>
                </a:r>
              </a:p>
              <a:p>
                <a:pPr marL="971550" lvl="1" indent="-514350" algn="l" rtl="0">
                  <a:buFont typeface="+mj-lt"/>
                  <a:buAutoNum type="arabicPeriod"/>
                </a:pPr>
                <a:r>
                  <a:rPr lang="en-US" dirty="0" smtClean="0"/>
                  <a:t>Calculate the initial value of the decision as </a:t>
                </a:r>
                <a14:m>
                  <m:oMath xmlns:m="http://schemas.openxmlformats.org/officeDocument/2006/math">
                    <m:sSub>
                      <m:sSubPr>
                        <m:ctrlPr>
                          <a:rPr lang="en-US" i="1">
                            <a:solidFill>
                              <a:srgbClr val="0070C0"/>
                            </a:solidFill>
                            <a:latin typeface="Cambria Math" panose="02040503050406030204" pitchFamily="18" charset="0"/>
                          </a:rPr>
                        </m:ctrlPr>
                      </m:sSubPr>
                      <m:e>
                        <m:r>
                          <a:rPr lang="en-US">
                            <a:solidFill>
                              <a:srgbClr val="0070C0"/>
                            </a:solidFill>
                            <a:latin typeface="Cambria Math" panose="02040503050406030204" pitchFamily="18" charset="0"/>
                          </a:rPr>
                          <m:t>𝑝</m:t>
                        </m:r>
                      </m:e>
                      <m:sub>
                        <m:r>
                          <a:rPr lang="en-US">
                            <a:solidFill>
                              <a:srgbClr val="0070C0"/>
                            </a:solidFill>
                            <a:latin typeface="Cambria Math" panose="02040503050406030204" pitchFamily="18" charset="0"/>
                          </a:rPr>
                          <m:t>0</m:t>
                        </m:r>
                      </m:sub>
                    </m:sSub>
                    <m:r>
                      <a:rPr lang="en-US">
                        <a:solidFill>
                          <a:srgbClr val="0070C0"/>
                        </a:solidFill>
                        <a:latin typeface="Cambria Math" panose="02040503050406030204" pitchFamily="18" charset="0"/>
                      </a:rPr>
                      <m:t>=</m:t>
                    </m:r>
                    <m:f>
                      <m:fPr>
                        <m:ctrlPr>
                          <a:rPr lang="en-US" i="1">
                            <a:solidFill>
                              <a:srgbClr val="0070C0"/>
                            </a:solidFill>
                            <a:latin typeface="Cambria Math" panose="02040503050406030204" pitchFamily="18" charset="0"/>
                          </a:rPr>
                        </m:ctrlPr>
                      </m:fPr>
                      <m:num>
                        <m:r>
                          <a:rPr lang="en-US">
                            <a:solidFill>
                              <a:srgbClr val="0070C0"/>
                            </a:solidFill>
                            <a:latin typeface="Cambria Math" panose="02040503050406030204" pitchFamily="18" charset="0"/>
                          </a:rPr>
                          <m:t>5</m:t>
                        </m:r>
                      </m:num>
                      <m:den>
                        <m:r>
                          <a:rPr lang="en-US">
                            <a:solidFill>
                              <a:srgbClr val="0070C0"/>
                            </a:solidFill>
                            <a:latin typeface="Cambria Math" panose="02040503050406030204" pitchFamily="18" charset="0"/>
                          </a:rPr>
                          <m:t>4</m:t>
                        </m:r>
                      </m:den>
                    </m:f>
                    <m:r>
                      <a:rPr lang="en-US">
                        <a:solidFill>
                          <a:srgbClr val="0070C0"/>
                        </a:solidFill>
                        <a:latin typeface="Cambria Math" panose="02040503050406030204" pitchFamily="18" charset="0"/>
                      </a:rPr>
                      <m:t>−</m:t>
                    </m:r>
                    <m:r>
                      <a:rPr lang="en-US">
                        <a:solidFill>
                          <a:srgbClr val="0070C0"/>
                        </a:solidFill>
                        <a:latin typeface="Cambria Math" panose="02040503050406030204" pitchFamily="18" charset="0"/>
                      </a:rPr>
                      <m:t>𝑟</m:t>
                    </m:r>
                  </m:oMath>
                </a14:m>
                <a:endParaRPr lang="en-US" dirty="0">
                  <a:solidFill>
                    <a:srgbClr val="0070C0"/>
                  </a:solidFill>
                </a:endParaRPr>
              </a:p>
              <a:p>
                <a:pPr marL="971550" lvl="1" indent="-514350" algn="l" rtl="0">
                  <a:buFont typeface="+mj-lt"/>
                  <a:buAutoNum type="arabicPeriod"/>
                </a:pPr>
                <a:r>
                  <a:rPr lang="en-US" altLang="ar-EG" dirty="0"/>
                  <a:t>At each </a:t>
                </a:r>
                <a14:m>
                  <m:oMath xmlns:m="http://schemas.openxmlformats.org/officeDocument/2006/math">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𝑥</m:t>
                        </m:r>
                      </m:e>
                      <m:sub>
                        <m:r>
                          <a:rPr lang="en-US" altLang="ar-EG" i="1">
                            <a:solidFill>
                              <a:srgbClr val="0070C0"/>
                            </a:solidFill>
                            <a:latin typeface="Cambria Math" panose="02040503050406030204" pitchFamily="18" charset="0"/>
                          </a:rPr>
                          <m:t>𝑘</m:t>
                        </m:r>
                      </m:sub>
                    </m:sSub>
                    <m:r>
                      <a:rPr lang="en-US" altLang="ar-EG" b="0" i="0" smtClean="0">
                        <a:solidFill>
                          <a:srgbClr val="0070C0"/>
                        </a:solidFill>
                        <a:latin typeface="Cambria Math" panose="02040503050406030204" pitchFamily="18" charset="0"/>
                      </a:rPr>
                      <m:t>, </m:t>
                    </m:r>
                  </m:oMath>
                </a14:m>
                <a:r>
                  <a:rPr lang="en-US" altLang="ar-EG" dirty="0" smtClean="0"/>
                  <a:t>perform </a:t>
                </a:r>
                <a:r>
                  <a:rPr lang="en-US" altLang="ar-EG" dirty="0"/>
                  <a:t>the following test if </a:t>
                </a:r>
                <a14:m>
                  <m:oMath xmlns:m="http://schemas.openxmlformats.org/officeDocument/2006/math">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𝑝</m:t>
                        </m:r>
                      </m:e>
                      <m:sub>
                        <m:r>
                          <a:rPr lang="en-US" altLang="ar-EG" i="1">
                            <a:solidFill>
                              <a:srgbClr val="0070C0"/>
                            </a:solidFill>
                            <a:latin typeface="Cambria Math" panose="02040503050406030204" pitchFamily="18" charset="0"/>
                          </a:rPr>
                          <m:t>𝑘</m:t>
                        </m:r>
                      </m:sub>
                    </m:sSub>
                    <m:r>
                      <a:rPr lang="en-US" altLang="ar-EG" i="1">
                        <a:solidFill>
                          <a:srgbClr val="0070C0"/>
                        </a:solidFill>
                        <a:latin typeface="Cambria Math" panose="02040503050406030204" pitchFamily="18" charset="0"/>
                        <a:ea typeface="Cambria Math" panose="02040503050406030204" pitchFamily="18" charset="0"/>
                      </a:rPr>
                      <m:t>&lt;</m:t>
                    </m:r>
                    <m:r>
                      <a:rPr lang="en-US" altLang="ar-EG" i="1">
                        <a:solidFill>
                          <a:srgbClr val="0070C0"/>
                        </a:solidFill>
                        <a:latin typeface="Cambria Math" panose="02040503050406030204" pitchFamily="18" charset="0"/>
                        <a:ea typeface="Cambria Math" panose="02040503050406030204" pitchFamily="18" charset="0"/>
                      </a:rPr>
                      <m:t>0</m:t>
                    </m:r>
                  </m:oMath>
                </a14:m>
                <a:r>
                  <a:rPr lang="en-US" altLang="ar-EG" dirty="0">
                    <a:solidFill>
                      <a:srgbClr val="0070C0"/>
                    </a:solidFill>
                  </a:rPr>
                  <a:t> </a:t>
                </a:r>
                <a:r>
                  <a:rPr lang="en-US" altLang="ar-EG" dirty="0"/>
                  <a:t>the next point to be plot is</a:t>
                </a:r>
                <a:r>
                  <a:rPr lang="en-US" altLang="ar-EG" dirty="0">
                    <a:solidFill>
                      <a:srgbClr val="0070C0"/>
                    </a:solidFill>
                  </a:rPr>
                  <a:t> (</a:t>
                </a:r>
                <a14:m>
                  <m:oMath xmlns:m="http://schemas.openxmlformats.org/officeDocument/2006/math">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𝑥</m:t>
                        </m:r>
                      </m:e>
                      <m:sub>
                        <m:r>
                          <a:rPr lang="en-US" altLang="ar-EG" i="1">
                            <a:solidFill>
                              <a:srgbClr val="0070C0"/>
                            </a:solidFill>
                            <a:latin typeface="Cambria Math" panose="02040503050406030204" pitchFamily="18" charset="0"/>
                          </a:rPr>
                          <m:t>𝑘</m:t>
                        </m:r>
                      </m:sub>
                    </m:sSub>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1</m:t>
                    </m:r>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𝑦</m:t>
                    </m:r>
                  </m:oMath>
                </a14:m>
                <a:r>
                  <a:rPr lang="en-US" altLang="ar-EG" dirty="0">
                    <a:solidFill>
                      <a:srgbClr val="0070C0"/>
                    </a:solidFill>
                  </a:rPr>
                  <a:t>) </a:t>
                </a:r>
                <a:r>
                  <a:rPr lang="en-US" altLang="ar-EG" dirty="0"/>
                  <a:t>and </a:t>
                </a:r>
                <a14:m>
                  <m:oMath xmlns:m="http://schemas.openxmlformats.org/officeDocument/2006/math">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𝑝</m:t>
                        </m:r>
                      </m:e>
                      <m:sub>
                        <m:r>
                          <a:rPr lang="en-US" altLang="ar-EG" i="1">
                            <a:solidFill>
                              <a:srgbClr val="0070C0"/>
                            </a:solidFill>
                            <a:latin typeface="Cambria Math" panose="02040503050406030204" pitchFamily="18" charset="0"/>
                          </a:rPr>
                          <m:t>𝑘</m:t>
                        </m:r>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1</m:t>
                        </m:r>
                      </m:sub>
                    </m:sSub>
                    <m:r>
                      <a:rPr lang="en-US" altLang="ar-EG" i="1">
                        <a:solidFill>
                          <a:srgbClr val="0070C0"/>
                        </a:solidFill>
                        <a:latin typeface="Cambria Math" panose="02040503050406030204" pitchFamily="18" charset="0"/>
                      </a:rPr>
                      <m:t>=</m:t>
                    </m:r>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𝑝</m:t>
                        </m:r>
                      </m:e>
                      <m:sub>
                        <m:r>
                          <a:rPr lang="en-US" altLang="ar-EG" i="1">
                            <a:solidFill>
                              <a:srgbClr val="0070C0"/>
                            </a:solidFill>
                            <a:latin typeface="Cambria Math" panose="02040503050406030204" pitchFamily="18" charset="0"/>
                          </a:rPr>
                          <m:t>𝑘</m:t>
                        </m:r>
                      </m:sub>
                    </m:sSub>
                    <m:r>
                      <a:rPr lang="en-US" altLang="ar-EG" i="1">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2</m:t>
                    </m:r>
                    <m:sSub>
                      <m:sSubPr>
                        <m:ctrlPr>
                          <a:rPr lang="en-US" altLang="ar-EG" b="0" i="1" smtClean="0">
                            <a:solidFill>
                              <a:srgbClr val="0070C0"/>
                            </a:solidFill>
                            <a:latin typeface="Cambria Math" panose="02040503050406030204" pitchFamily="18" charset="0"/>
                          </a:rPr>
                        </m:ctrlPr>
                      </m:sSubPr>
                      <m:e>
                        <m:r>
                          <a:rPr lang="en-US" altLang="ar-EG" b="0" i="1" smtClean="0">
                            <a:solidFill>
                              <a:srgbClr val="0070C0"/>
                            </a:solidFill>
                            <a:latin typeface="Cambria Math" panose="02040503050406030204" pitchFamily="18" charset="0"/>
                          </a:rPr>
                          <m:t>𝑥</m:t>
                        </m:r>
                      </m:e>
                      <m:sub>
                        <m:r>
                          <a:rPr lang="en-US" altLang="ar-EG" b="0" i="1" smtClean="0">
                            <a:solidFill>
                              <a:srgbClr val="0070C0"/>
                            </a:solidFill>
                            <a:latin typeface="Cambria Math" panose="02040503050406030204" pitchFamily="18" charset="0"/>
                          </a:rPr>
                          <m:t>𝑘</m:t>
                        </m:r>
                        <m:r>
                          <a:rPr lang="en-US" altLang="ar-EG" b="0" i="1" smtClean="0">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1</m:t>
                        </m:r>
                      </m:sub>
                    </m:sSub>
                    <m:r>
                      <a:rPr lang="en-US" altLang="ar-EG" b="0" i="1" smtClean="0">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1</m:t>
                    </m:r>
                  </m:oMath>
                </a14:m>
                <a:r>
                  <a:rPr lang="en-US" dirty="0" smtClean="0"/>
                  <a:t> </a:t>
                </a:r>
                <a:r>
                  <a:rPr lang="en-US" altLang="ar-EG" dirty="0"/>
                  <a:t>otherwise the next point to be plot is </a:t>
                </a:r>
                <a:r>
                  <a:rPr lang="en-US" altLang="ar-EG" dirty="0">
                    <a:solidFill>
                      <a:srgbClr val="0070C0"/>
                    </a:solidFill>
                  </a:rPr>
                  <a:t>(</a:t>
                </a:r>
                <a14:m>
                  <m:oMath xmlns:m="http://schemas.openxmlformats.org/officeDocument/2006/math">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𝑥</m:t>
                        </m:r>
                      </m:e>
                      <m:sub>
                        <m:r>
                          <a:rPr lang="en-US" altLang="ar-EG" i="1">
                            <a:solidFill>
                              <a:srgbClr val="0070C0"/>
                            </a:solidFill>
                            <a:latin typeface="Cambria Math" panose="02040503050406030204" pitchFamily="18" charset="0"/>
                          </a:rPr>
                          <m:t>𝑘</m:t>
                        </m:r>
                      </m:sub>
                    </m:sSub>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1</m:t>
                    </m:r>
                    <m:r>
                      <a:rPr lang="en-US" altLang="ar-EG" i="1">
                        <a:solidFill>
                          <a:srgbClr val="0070C0"/>
                        </a:solidFill>
                        <a:latin typeface="Cambria Math" panose="02040503050406030204" pitchFamily="18" charset="0"/>
                      </a:rPr>
                      <m:t>,</m:t>
                    </m:r>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𝑦</m:t>
                        </m:r>
                      </m:e>
                      <m:sub>
                        <m:r>
                          <a:rPr lang="en-US" altLang="ar-EG" i="1">
                            <a:solidFill>
                              <a:srgbClr val="0070C0"/>
                            </a:solidFill>
                            <a:latin typeface="Cambria Math" panose="02040503050406030204" pitchFamily="18" charset="0"/>
                          </a:rPr>
                          <m:t>𝑘</m:t>
                        </m:r>
                      </m:sub>
                    </m:sSub>
                    <m:r>
                      <a:rPr lang="en-US" altLang="ar-EG" b="0" i="1" smtClean="0">
                        <a:solidFill>
                          <a:srgbClr val="0070C0"/>
                        </a:solidFill>
                        <a:latin typeface="Cambria Math" panose="02040503050406030204" pitchFamily="18" charset="0"/>
                      </a:rPr>
                      <m:t>−</m:t>
                    </m:r>
                    <m:r>
                      <a:rPr lang="en-US" altLang="ar-EG" b="0" i="1" smtClean="0">
                        <a:solidFill>
                          <a:srgbClr val="0070C0"/>
                        </a:solidFill>
                        <a:latin typeface="Cambria Math" panose="02040503050406030204" pitchFamily="18" charset="0"/>
                      </a:rPr>
                      <m:t>1</m:t>
                    </m:r>
                  </m:oMath>
                </a14:m>
                <a:r>
                  <a:rPr lang="en-US" altLang="ar-EG" dirty="0">
                    <a:solidFill>
                      <a:srgbClr val="0070C0"/>
                    </a:solidFill>
                  </a:rPr>
                  <a:t>) </a:t>
                </a:r>
                <a:r>
                  <a:rPr lang="en-US" altLang="ar-EG" dirty="0"/>
                  <a:t>and </a:t>
                </a:r>
                <a14:m>
                  <m:oMath xmlns:m="http://schemas.openxmlformats.org/officeDocument/2006/math">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𝑝</m:t>
                        </m:r>
                      </m:e>
                      <m:sub>
                        <m:r>
                          <a:rPr lang="en-US" altLang="ar-EG" i="1">
                            <a:solidFill>
                              <a:srgbClr val="0070C0"/>
                            </a:solidFill>
                            <a:latin typeface="Cambria Math" panose="02040503050406030204" pitchFamily="18" charset="0"/>
                          </a:rPr>
                          <m:t>𝑘</m:t>
                        </m:r>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1</m:t>
                        </m:r>
                      </m:sub>
                    </m:sSub>
                    <m:r>
                      <a:rPr lang="en-US" altLang="ar-EG" i="1">
                        <a:solidFill>
                          <a:srgbClr val="0070C0"/>
                        </a:solidFill>
                        <a:latin typeface="Cambria Math" panose="02040503050406030204" pitchFamily="18" charset="0"/>
                      </a:rPr>
                      <m:t>=</m:t>
                    </m:r>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𝑝</m:t>
                        </m:r>
                      </m:e>
                      <m:sub>
                        <m:r>
                          <a:rPr lang="en-US" altLang="ar-EG" i="1">
                            <a:solidFill>
                              <a:srgbClr val="0070C0"/>
                            </a:solidFill>
                            <a:latin typeface="Cambria Math" panose="02040503050406030204" pitchFamily="18" charset="0"/>
                          </a:rPr>
                          <m:t>𝑘</m:t>
                        </m:r>
                      </m:sub>
                    </m:sSub>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2</m:t>
                    </m:r>
                    <m:sSub>
                      <m:sSubPr>
                        <m:ctrlPr>
                          <a:rPr lang="en-US" altLang="ar-EG" i="1">
                            <a:solidFill>
                              <a:srgbClr val="0070C0"/>
                            </a:solidFill>
                            <a:latin typeface="Cambria Math" panose="02040503050406030204" pitchFamily="18" charset="0"/>
                          </a:rPr>
                        </m:ctrlPr>
                      </m:sSubPr>
                      <m:e>
                        <m:r>
                          <a:rPr lang="en-US" altLang="ar-EG" i="1">
                            <a:solidFill>
                              <a:srgbClr val="0070C0"/>
                            </a:solidFill>
                            <a:latin typeface="Cambria Math" panose="02040503050406030204" pitchFamily="18" charset="0"/>
                          </a:rPr>
                          <m:t>𝑥</m:t>
                        </m:r>
                      </m:e>
                      <m:sub>
                        <m:r>
                          <a:rPr lang="en-US" altLang="ar-EG" i="1">
                            <a:solidFill>
                              <a:srgbClr val="0070C0"/>
                            </a:solidFill>
                            <a:latin typeface="Cambria Math" panose="02040503050406030204" pitchFamily="18" charset="0"/>
                          </a:rPr>
                          <m:t>𝑘</m:t>
                        </m:r>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1</m:t>
                        </m:r>
                      </m:sub>
                    </m:sSub>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1</m:t>
                    </m:r>
                    <m:r>
                      <a:rPr lang="en-US" altLang="ar-EG" b="0" i="1" smtClean="0">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2</m:t>
                    </m:r>
                    <m:sSub>
                      <m:sSubPr>
                        <m:ctrlPr>
                          <a:rPr lang="en-US" altLang="ar-EG" i="1">
                            <a:solidFill>
                              <a:srgbClr val="0070C0"/>
                            </a:solidFill>
                            <a:latin typeface="Cambria Math" panose="02040503050406030204" pitchFamily="18" charset="0"/>
                          </a:rPr>
                        </m:ctrlPr>
                      </m:sSubPr>
                      <m:e>
                        <m:r>
                          <a:rPr lang="en-US" altLang="ar-EG" b="0" i="1" smtClean="0">
                            <a:solidFill>
                              <a:srgbClr val="0070C0"/>
                            </a:solidFill>
                            <a:latin typeface="Cambria Math" panose="02040503050406030204" pitchFamily="18" charset="0"/>
                          </a:rPr>
                          <m:t>𝑦</m:t>
                        </m:r>
                      </m:e>
                      <m:sub>
                        <m:r>
                          <a:rPr lang="en-US" altLang="ar-EG" i="1">
                            <a:solidFill>
                              <a:srgbClr val="0070C0"/>
                            </a:solidFill>
                            <a:latin typeface="Cambria Math" panose="02040503050406030204" pitchFamily="18" charset="0"/>
                          </a:rPr>
                          <m:t>𝑘</m:t>
                        </m:r>
                        <m:r>
                          <a:rPr lang="en-US" altLang="ar-EG" i="1">
                            <a:solidFill>
                              <a:srgbClr val="0070C0"/>
                            </a:solidFill>
                            <a:latin typeface="Cambria Math" panose="02040503050406030204" pitchFamily="18" charset="0"/>
                          </a:rPr>
                          <m:t>+</m:t>
                        </m:r>
                        <m:r>
                          <a:rPr lang="en-US" altLang="ar-EG" i="1">
                            <a:solidFill>
                              <a:srgbClr val="0070C0"/>
                            </a:solidFill>
                            <a:latin typeface="Cambria Math" panose="02040503050406030204" pitchFamily="18" charset="0"/>
                          </a:rPr>
                          <m:t>1</m:t>
                        </m:r>
                      </m:sub>
                    </m:sSub>
                  </m:oMath>
                </a14:m>
                <a:endParaRPr lang="en-US" dirty="0" smtClean="0"/>
              </a:p>
              <a:p>
                <a:pPr marL="990600" lvl="1" indent="-533400" algn="l" rtl="0">
                  <a:buClr>
                    <a:schemeClr val="tx1"/>
                  </a:buClr>
                  <a:buFontTx/>
                  <a:buAutoNum type="arabicPeriod" startAt="4"/>
                </a:pPr>
                <a:r>
                  <a:rPr lang="en-US" altLang="ar-EG" dirty="0">
                    <a:ea typeface="Majalla UI"/>
                  </a:rPr>
                  <a:t>Determine symmetry points in the other seven </a:t>
                </a:r>
                <a:r>
                  <a:rPr lang="en-US" altLang="ar-EG" dirty="0" smtClean="0">
                    <a:ea typeface="Majalla UI"/>
                  </a:rPr>
                  <a:t>octants</a:t>
                </a:r>
                <a:endParaRPr lang="en-US" altLang="ar-EG" dirty="0">
                  <a:ea typeface="Majalla UI"/>
                </a:endParaRPr>
              </a:p>
              <a:p>
                <a:pPr marL="990600" lvl="1" indent="-533400" algn="l" rtl="0">
                  <a:buClr>
                    <a:schemeClr val="tx1"/>
                  </a:buClr>
                  <a:buFontTx/>
                  <a:buAutoNum type="arabicPeriod" startAt="4"/>
                </a:pPr>
                <a:r>
                  <a:rPr lang="en-US" altLang="ar-EG" dirty="0">
                    <a:ea typeface="Majalla UI"/>
                  </a:rPr>
                  <a:t>Move each calculated pixel position </a:t>
                </a:r>
                <a14:m>
                  <m:oMath xmlns:m="http://schemas.openxmlformats.org/officeDocument/2006/math">
                    <m:r>
                      <a:rPr lang="en-US" altLang="ar-EG" i="1" dirty="0" smtClean="0">
                        <a:solidFill>
                          <a:srgbClr val="0070C0"/>
                        </a:solidFill>
                        <a:latin typeface="Cambria Math" panose="02040503050406030204" pitchFamily="18" charset="0"/>
                        <a:ea typeface="Majalla UI"/>
                      </a:rPr>
                      <m:t>(</m:t>
                    </m:r>
                    <m:r>
                      <a:rPr lang="en-US" altLang="ar-EG" i="1" dirty="0" smtClean="0">
                        <a:solidFill>
                          <a:srgbClr val="0070C0"/>
                        </a:solidFill>
                        <a:latin typeface="Cambria Math" panose="02040503050406030204" pitchFamily="18" charset="0"/>
                        <a:ea typeface="Majalla UI"/>
                      </a:rPr>
                      <m:t>𝑥</m:t>
                    </m:r>
                    <m:r>
                      <a:rPr lang="en-US" altLang="ar-EG" i="1" dirty="0" smtClean="0">
                        <a:solidFill>
                          <a:srgbClr val="0070C0"/>
                        </a:solidFill>
                        <a:latin typeface="Cambria Math" panose="02040503050406030204" pitchFamily="18" charset="0"/>
                        <a:ea typeface="Majalla UI"/>
                      </a:rPr>
                      <m:t>, </m:t>
                    </m:r>
                    <m:r>
                      <a:rPr lang="en-US" altLang="ar-EG" i="1" dirty="0" smtClean="0">
                        <a:solidFill>
                          <a:srgbClr val="0070C0"/>
                        </a:solidFill>
                        <a:latin typeface="Cambria Math" panose="02040503050406030204" pitchFamily="18" charset="0"/>
                        <a:ea typeface="Majalla UI"/>
                      </a:rPr>
                      <m:t>𝑦</m:t>
                    </m:r>
                    <m:r>
                      <a:rPr lang="en-US" altLang="ar-EG" i="1" dirty="0" smtClean="0">
                        <a:solidFill>
                          <a:srgbClr val="0070C0"/>
                        </a:solidFill>
                        <a:latin typeface="Cambria Math" panose="02040503050406030204" pitchFamily="18" charset="0"/>
                        <a:ea typeface="Majalla UI"/>
                      </a:rPr>
                      <m:t>) </m:t>
                    </m:r>
                  </m:oMath>
                </a14:m>
                <a:r>
                  <a:rPr lang="en-US" altLang="ar-EG" dirty="0">
                    <a:ea typeface="Majalla UI"/>
                  </a:rPr>
                  <a:t>onto the circular path centered at </a:t>
                </a:r>
                <a14:m>
                  <m:oMath xmlns:m="http://schemas.openxmlformats.org/officeDocument/2006/math">
                    <m:r>
                      <a:rPr lang="en-US" altLang="ar-EG" i="1" dirty="0" smtClean="0">
                        <a:solidFill>
                          <a:srgbClr val="0070C0"/>
                        </a:solidFill>
                        <a:latin typeface="Cambria Math" panose="02040503050406030204" pitchFamily="18" charset="0"/>
                        <a:ea typeface="Majalla UI"/>
                      </a:rPr>
                      <m:t>(</m:t>
                    </m:r>
                    <m:r>
                      <a:rPr lang="en-US" altLang="ar-EG" i="1" dirty="0" smtClean="0">
                        <a:solidFill>
                          <a:srgbClr val="0070C0"/>
                        </a:solidFill>
                        <a:latin typeface="Cambria Math" panose="02040503050406030204" pitchFamily="18" charset="0"/>
                        <a:ea typeface="Majalla UI"/>
                      </a:rPr>
                      <m:t>𝑥𝑐</m:t>
                    </m:r>
                    <m:r>
                      <a:rPr lang="en-US" altLang="ar-EG" i="1" dirty="0">
                        <a:solidFill>
                          <a:srgbClr val="0070C0"/>
                        </a:solidFill>
                        <a:latin typeface="Cambria Math" panose="02040503050406030204" pitchFamily="18" charset="0"/>
                        <a:ea typeface="Majalla UI"/>
                      </a:rPr>
                      <m:t>, </m:t>
                    </m:r>
                    <m:r>
                      <a:rPr lang="en-US" altLang="ar-EG" i="1" dirty="0" err="1">
                        <a:solidFill>
                          <a:srgbClr val="0070C0"/>
                        </a:solidFill>
                        <a:latin typeface="Cambria Math" panose="02040503050406030204" pitchFamily="18" charset="0"/>
                        <a:ea typeface="Majalla UI"/>
                      </a:rPr>
                      <m:t>𝑦</m:t>
                    </m:r>
                    <m:r>
                      <a:rPr lang="en-US" altLang="ar-EG" i="1" baseline="-25000" dirty="0" err="1">
                        <a:solidFill>
                          <a:srgbClr val="0070C0"/>
                        </a:solidFill>
                        <a:latin typeface="Cambria Math" panose="02040503050406030204" pitchFamily="18" charset="0"/>
                        <a:ea typeface="Majalla UI"/>
                      </a:rPr>
                      <m:t>𝑐</m:t>
                    </m:r>
                    <m:r>
                      <a:rPr lang="en-US" altLang="ar-EG" i="1" dirty="0">
                        <a:solidFill>
                          <a:srgbClr val="0070C0"/>
                        </a:solidFill>
                        <a:latin typeface="Cambria Math" panose="02040503050406030204" pitchFamily="18" charset="0"/>
                        <a:ea typeface="Majalla UI"/>
                      </a:rPr>
                      <m:t>)</m:t>
                    </m:r>
                  </m:oMath>
                </a14:m>
                <a:r>
                  <a:rPr lang="en-US" altLang="ar-EG" dirty="0">
                    <a:solidFill>
                      <a:srgbClr val="0070C0"/>
                    </a:solidFill>
                    <a:ea typeface="Majalla UI"/>
                  </a:rPr>
                  <a:t> </a:t>
                </a:r>
                <a:r>
                  <a:rPr lang="en-US" altLang="ar-EG" dirty="0">
                    <a:ea typeface="Majalla UI"/>
                  </a:rPr>
                  <a:t>and plot the coordinate </a:t>
                </a:r>
                <a:r>
                  <a:rPr lang="en-US" altLang="ar-EG" dirty="0" smtClean="0">
                    <a:ea typeface="Majalla UI"/>
                  </a:rPr>
                  <a:t>values: </a:t>
                </a:r>
                <a14:m>
                  <m:oMath xmlns:m="http://schemas.openxmlformats.org/officeDocument/2006/math">
                    <m:r>
                      <a:rPr lang="en-US" altLang="ar-EG" i="1" dirty="0" smtClean="0">
                        <a:solidFill>
                          <a:srgbClr val="0070C0"/>
                        </a:solidFill>
                        <a:latin typeface="Cambria Math" panose="02040503050406030204" pitchFamily="18" charset="0"/>
                        <a:ea typeface="Majalla UI"/>
                      </a:rPr>
                      <m:t>𝑥</m:t>
                    </m:r>
                    <m:r>
                      <a:rPr lang="en-US" altLang="ar-EG" i="1" dirty="0" smtClean="0">
                        <a:solidFill>
                          <a:srgbClr val="0070C0"/>
                        </a:solidFill>
                        <a:latin typeface="Cambria Math" panose="02040503050406030204" pitchFamily="18" charset="0"/>
                        <a:ea typeface="Majalla UI"/>
                      </a:rPr>
                      <m:t> = </m:t>
                    </m:r>
                    <m:r>
                      <a:rPr lang="en-US" altLang="ar-EG" i="1" dirty="0">
                        <a:solidFill>
                          <a:srgbClr val="0070C0"/>
                        </a:solidFill>
                        <a:latin typeface="Cambria Math" panose="02040503050406030204" pitchFamily="18" charset="0"/>
                        <a:ea typeface="Majalla UI"/>
                      </a:rPr>
                      <m:t>𝑥</m:t>
                    </m:r>
                    <m:r>
                      <a:rPr lang="en-US" altLang="ar-EG" i="1" dirty="0">
                        <a:solidFill>
                          <a:srgbClr val="0070C0"/>
                        </a:solidFill>
                        <a:latin typeface="Cambria Math" panose="02040503050406030204" pitchFamily="18" charset="0"/>
                        <a:ea typeface="Majalla UI"/>
                      </a:rPr>
                      <m:t> + </m:t>
                    </m:r>
                    <m:r>
                      <a:rPr lang="en-US" altLang="ar-EG" i="1" dirty="0">
                        <a:solidFill>
                          <a:srgbClr val="0070C0"/>
                        </a:solidFill>
                        <a:latin typeface="Cambria Math" panose="02040503050406030204" pitchFamily="18" charset="0"/>
                        <a:ea typeface="Majalla UI"/>
                      </a:rPr>
                      <m:t>𝑥𝑐</m:t>
                    </m:r>
                    <m:r>
                      <a:rPr lang="en-US" altLang="ar-EG" i="1" dirty="0">
                        <a:solidFill>
                          <a:srgbClr val="0070C0"/>
                        </a:solidFill>
                        <a:latin typeface="Cambria Math" panose="02040503050406030204" pitchFamily="18" charset="0"/>
                        <a:ea typeface="Majalla UI"/>
                      </a:rPr>
                      <m:t>, </m:t>
                    </m:r>
                    <m:r>
                      <a:rPr lang="en-US" altLang="ar-EG" i="1" dirty="0">
                        <a:solidFill>
                          <a:srgbClr val="0070C0"/>
                        </a:solidFill>
                        <a:latin typeface="Cambria Math" panose="02040503050406030204" pitchFamily="18" charset="0"/>
                        <a:ea typeface="Majalla UI"/>
                      </a:rPr>
                      <m:t>𝑦</m:t>
                    </m:r>
                    <m:r>
                      <a:rPr lang="en-US" altLang="ar-EG" i="1" dirty="0">
                        <a:solidFill>
                          <a:srgbClr val="0070C0"/>
                        </a:solidFill>
                        <a:latin typeface="Cambria Math" panose="02040503050406030204" pitchFamily="18" charset="0"/>
                        <a:ea typeface="Majalla UI"/>
                      </a:rPr>
                      <m:t> = </m:t>
                    </m:r>
                    <m:r>
                      <a:rPr lang="en-US" altLang="ar-EG" i="1" dirty="0">
                        <a:solidFill>
                          <a:srgbClr val="0070C0"/>
                        </a:solidFill>
                        <a:latin typeface="Cambria Math" panose="02040503050406030204" pitchFamily="18" charset="0"/>
                        <a:ea typeface="Majalla UI"/>
                      </a:rPr>
                      <m:t>𝑦</m:t>
                    </m:r>
                    <m:r>
                      <a:rPr lang="en-US" altLang="ar-EG" i="1" dirty="0">
                        <a:solidFill>
                          <a:srgbClr val="0070C0"/>
                        </a:solidFill>
                        <a:latin typeface="Cambria Math" panose="02040503050406030204" pitchFamily="18" charset="0"/>
                        <a:ea typeface="Majalla UI"/>
                      </a:rPr>
                      <m:t> + </m:t>
                    </m:r>
                    <m:r>
                      <a:rPr lang="en-US" altLang="ar-EG" i="1" dirty="0" err="1">
                        <a:solidFill>
                          <a:srgbClr val="0070C0"/>
                        </a:solidFill>
                        <a:latin typeface="Cambria Math" panose="02040503050406030204" pitchFamily="18" charset="0"/>
                        <a:ea typeface="Majalla UI"/>
                      </a:rPr>
                      <m:t>𝑦</m:t>
                    </m:r>
                    <m:r>
                      <a:rPr lang="en-US" altLang="ar-EG" i="1" baseline="-25000" dirty="0" err="1">
                        <a:solidFill>
                          <a:srgbClr val="0070C0"/>
                        </a:solidFill>
                        <a:latin typeface="Cambria Math" panose="02040503050406030204" pitchFamily="18" charset="0"/>
                        <a:ea typeface="Majalla UI"/>
                      </a:rPr>
                      <m:t>𝑐</m:t>
                    </m:r>
                  </m:oMath>
                </a14:m>
                <a:endParaRPr lang="en-US" altLang="ar-EG" dirty="0">
                  <a:ea typeface="Majalla UI"/>
                </a:endParaRPr>
              </a:p>
              <a:p>
                <a:pPr marL="990600" lvl="1" indent="-533400" algn="l" rtl="0">
                  <a:buClr>
                    <a:schemeClr val="tx1"/>
                  </a:buClr>
                  <a:buFontTx/>
                  <a:buAutoNum type="arabicPeriod" startAt="4"/>
                </a:pPr>
                <a:r>
                  <a:rPr lang="en-US" altLang="ar-EG" dirty="0">
                    <a:cs typeface="Times New Roman" panose="02020603050405020304" pitchFamily="18" charset="0"/>
                  </a:rPr>
                  <a:t>Repeat steps 3 through 5 until </a:t>
                </a:r>
                <a:r>
                  <a:rPr lang="en-US" altLang="ar-EG" dirty="0">
                    <a:solidFill>
                      <a:srgbClr val="0070C0"/>
                    </a:solidFill>
                    <a:cs typeface="Times New Roman" panose="02020603050405020304" pitchFamily="18" charset="0"/>
                  </a:rPr>
                  <a:t>x &gt;= y</a:t>
                </a:r>
                <a:r>
                  <a:rPr lang="en-US" altLang="ar-EG" dirty="0">
                    <a:cs typeface="Times New Roman" panose="02020603050405020304" pitchFamily="18" charset="0"/>
                  </a:rPr>
                  <a:t>.</a:t>
                </a:r>
                <a:endParaRPr lang="en-US" altLang="ar-EG" sz="2000" dirty="0">
                  <a:ea typeface="Majalla UI"/>
                </a:endParaRPr>
              </a:p>
              <a:p>
                <a:pPr marL="990600" lvl="1" indent="-533400">
                  <a:buNone/>
                </a:pPr>
                <a:endParaRPr lang="en-US" altLang="ar-EG" sz="2000" dirty="0">
                  <a:ea typeface="Majalla UI"/>
                </a:endParaRPr>
              </a:p>
              <a:p>
                <a:pPr marL="971550" lvl="1" indent="-514350" algn="l" rtl="0">
                  <a:buFont typeface="+mj-lt"/>
                  <a:buAutoNum type="arabicPeriod"/>
                </a:pPr>
                <a:endParaRPr lang="ar-E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3081" r="-812" b="-14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FC08175C-9D24-45E8-8F64-0101A69BDF20}" type="slidenum">
              <a:rPr lang="ar-EG" smtClean="0"/>
              <a:t>34</a:t>
            </a:fld>
            <a:endParaRPr lang="ar-EG"/>
          </a:p>
        </p:txBody>
      </p:sp>
    </p:spTree>
    <p:extLst>
      <p:ext uri="{BB962C8B-B14F-4D97-AF65-F5344CB8AC3E}">
        <p14:creationId xmlns:p14="http://schemas.microsoft.com/office/powerpoint/2010/main" val="202412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ar-EG" b="1" dirty="0"/>
              <a:t>Mid-point </a:t>
            </a:r>
            <a:r>
              <a:rPr lang="en-US" altLang="ar-EG" b="1" dirty="0" smtClean="0"/>
              <a:t>circle Example (page 107)</a:t>
            </a:r>
            <a:endParaRPr lang="ar-E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algn="l" rtl="0"/>
                <a:r>
                  <a:rPr lang="en-US" dirty="0" smtClean="0"/>
                  <a:t>Given a Circle radius r=10 centered at (0,0)</a:t>
                </a:r>
              </a:p>
              <a:p>
                <a:pPr marL="0" indent="0" algn="l" rtl="0">
                  <a:buNone/>
                </a:pPr>
                <a:r>
                  <a:rPr lang="es-ES" i="1" dirty="0" smtClean="0"/>
                  <a:t>	x</a:t>
                </a:r>
                <a:r>
                  <a:rPr lang="es-ES" dirty="0" smtClean="0"/>
                  <a:t>=0 </a:t>
                </a:r>
                <a:r>
                  <a:rPr lang="es-ES" i="1" dirty="0"/>
                  <a:t>; y</a:t>
                </a:r>
                <a:r>
                  <a:rPr lang="es-ES" dirty="0"/>
                  <a:t>=10 </a:t>
                </a:r>
                <a:r>
                  <a:rPr lang="es-ES" i="1" dirty="0"/>
                  <a:t>; r</a:t>
                </a:r>
                <a:r>
                  <a:rPr lang="es-ES" dirty="0"/>
                  <a:t>=10 </a:t>
                </a:r>
                <a:r>
                  <a:rPr lang="es-ES" dirty="0" smtClean="0"/>
                  <a:t>	 </a:t>
                </a:r>
                <a:r>
                  <a:rPr lang="es-ES" dirty="0" err="1" smtClean="0"/>
                  <a:t>plot</a:t>
                </a:r>
                <a:r>
                  <a:rPr lang="es-ES" dirty="0" smtClean="0"/>
                  <a:t> </a:t>
                </a:r>
                <a:r>
                  <a:rPr lang="es-ES" dirty="0"/>
                  <a:t>(0,10)</a:t>
                </a:r>
              </a:p>
              <a:p>
                <a:pPr marL="0" indent="0" algn="l" rtl="0">
                  <a:buNone/>
                </a:pPr>
                <a:r>
                  <a:rPr lang="en-US" i="1" dirty="0" smtClean="0"/>
                  <a:t>	</a:t>
                </a:r>
                <a14:m>
                  <m:oMath xmlns:m="http://schemas.openxmlformats.org/officeDocument/2006/math">
                    <m:sSub>
                      <m:sSubPr>
                        <m:ctrlPr>
                          <a:rPr lang="en-US" i="1" dirty="0" smtClean="0">
                            <a:latin typeface="Cambria Math" panose="02040503050406030204" pitchFamily="18" charset="0"/>
                          </a:rPr>
                        </m:ctrlPr>
                      </m:sSubPr>
                      <m:e>
                        <m:r>
                          <a:rPr lang="en-US" i="1" dirty="0">
                            <a:latin typeface="Cambria Math" panose="02040503050406030204" pitchFamily="18" charset="0"/>
                          </a:rPr>
                          <m:t>𝑝</m:t>
                        </m:r>
                      </m:e>
                      <m:sub>
                        <m:r>
                          <a:rPr lang="en-US" i="1" dirty="0">
                            <a:latin typeface="Cambria Math" panose="02040503050406030204" pitchFamily="18" charset="0"/>
                          </a:rPr>
                          <m:t>0</m:t>
                        </m:r>
                      </m:sub>
                    </m:sSub>
                  </m:oMath>
                </a14:m>
                <a:r>
                  <a:rPr lang="en-US" dirty="0" smtClean="0"/>
                  <a:t>=1</a:t>
                </a:r>
                <a:r>
                  <a:rPr lang="en-US" dirty="0"/>
                  <a:t>−10=−9 	</a:t>
                </a:r>
                <a:r>
                  <a:rPr lang="en-US" dirty="0" smtClean="0"/>
                  <a:t> </a:t>
                </a:r>
                <a:r>
                  <a:rPr lang="en-US" dirty="0"/>
                  <a:t>plot </a:t>
                </a:r>
                <a:r>
                  <a:rPr lang="en-US" dirty="0" smtClean="0"/>
                  <a:t>(1,10</a:t>
                </a:r>
                <a:r>
                  <a:rPr lang="en-US" dirty="0"/>
                  <a:t>)</a:t>
                </a:r>
              </a:p>
              <a:p>
                <a:pPr marL="0" indent="0" algn="l" rtl="0">
                  <a:buNone/>
                </a:pPr>
                <a:r>
                  <a:rPr lang="en-US" i="1" dirty="0" smtClean="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𝑝</m:t>
                        </m:r>
                      </m:e>
                      <m:sub>
                        <m:r>
                          <a:rPr lang="en-US" b="0" i="1" dirty="0" smtClean="0">
                            <a:latin typeface="Cambria Math" panose="02040503050406030204" pitchFamily="18" charset="0"/>
                          </a:rPr>
                          <m:t>1</m:t>
                        </m:r>
                      </m:sub>
                    </m:sSub>
                  </m:oMath>
                </a14:m>
                <a:r>
                  <a:rPr lang="en-US" dirty="0"/>
                  <a:t>=−</a:t>
                </a:r>
                <a:r>
                  <a:rPr lang="en-US" dirty="0" smtClean="0"/>
                  <a:t>9+2+1=−6 	 </a:t>
                </a:r>
                <a:r>
                  <a:rPr lang="en-US" dirty="0"/>
                  <a:t>plot </a:t>
                </a:r>
                <a:r>
                  <a:rPr lang="en-US" dirty="0" smtClean="0"/>
                  <a:t>(2,10</a:t>
                </a:r>
                <a:r>
                  <a:rPr lang="en-US" dirty="0"/>
                  <a:t>)</a:t>
                </a:r>
              </a:p>
              <a:p>
                <a:pPr marL="0" indent="0" algn="l" rtl="0">
                  <a:buNone/>
                </a:pPr>
                <a:r>
                  <a:rPr lang="en-US" i="1" dirty="0" smtClean="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𝑝</m:t>
                        </m:r>
                      </m:e>
                      <m:sub>
                        <m:r>
                          <a:rPr lang="en-US" b="0" i="1" dirty="0" smtClean="0">
                            <a:latin typeface="Cambria Math" panose="02040503050406030204" pitchFamily="18" charset="0"/>
                          </a:rPr>
                          <m:t>2</m:t>
                        </m:r>
                      </m:sub>
                    </m:sSub>
                  </m:oMath>
                </a14:m>
                <a:r>
                  <a:rPr lang="en-US" dirty="0"/>
                  <a:t>=</a:t>
                </a:r>
                <a:r>
                  <a:rPr lang="en-US" dirty="0" smtClean="0"/>
                  <a:t>−6+4+1=-1 	 plot (3,10)</a:t>
                </a:r>
                <a:endParaRPr lang="en-US" dirty="0"/>
              </a:p>
              <a:p>
                <a:pPr marL="0" indent="0" algn="l" rtl="0">
                  <a:buNone/>
                </a:pPr>
                <a:r>
                  <a:rPr lang="en-US" i="1" dirty="0" smtClean="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𝑝</m:t>
                        </m:r>
                      </m:e>
                      <m:sub>
                        <m:r>
                          <a:rPr lang="en-US" b="0" i="1" dirty="0" smtClean="0">
                            <a:latin typeface="Cambria Math" panose="02040503050406030204" pitchFamily="18" charset="0"/>
                          </a:rPr>
                          <m:t>3</m:t>
                        </m:r>
                      </m:sub>
                    </m:sSub>
                  </m:oMath>
                </a14:m>
                <a:r>
                  <a:rPr lang="en-US" dirty="0" smtClean="0"/>
                  <a:t>=-1+6+1=6 	 </a:t>
                </a:r>
                <a:r>
                  <a:rPr lang="en-US" dirty="0"/>
                  <a:t>plot </a:t>
                </a:r>
                <a:r>
                  <a:rPr lang="en-US" dirty="0" smtClean="0"/>
                  <a:t>(4,9</a:t>
                </a:r>
                <a:r>
                  <a:rPr lang="en-US" dirty="0"/>
                  <a:t>)</a:t>
                </a:r>
              </a:p>
              <a:p>
                <a:pPr marL="0" indent="0" algn="l" rtl="0">
                  <a:buNone/>
                </a:pPr>
                <a:r>
                  <a:rPr lang="en-US" i="1" dirty="0" smtClean="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𝑝</m:t>
                        </m:r>
                      </m:e>
                      <m:sub>
                        <m:r>
                          <a:rPr lang="en-US" b="0" i="1" dirty="0" smtClean="0">
                            <a:latin typeface="Cambria Math" panose="02040503050406030204" pitchFamily="18" charset="0"/>
                          </a:rPr>
                          <m:t>4</m:t>
                        </m:r>
                      </m:sub>
                    </m:sSub>
                  </m:oMath>
                </a14:m>
                <a:r>
                  <a:rPr lang="en-US" dirty="0" smtClean="0"/>
                  <a:t>=6+8+1-18=-3 	 plot (5,9)</a:t>
                </a:r>
                <a:endParaRPr lang="en-US" dirty="0"/>
              </a:p>
              <a:p>
                <a:pPr marL="0" indent="0" algn="l" rtl="0">
                  <a:buNone/>
                </a:pPr>
                <a:r>
                  <a:rPr lang="en-US" i="1" dirty="0" smtClean="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𝑝</m:t>
                        </m:r>
                      </m:e>
                      <m:sub>
                        <m:r>
                          <a:rPr lang="en-US" b="0" i="1" dirty="0" smtClean="0">
                            <a:latin typeface="Cambria Math" panose="02040503050406030204" pitchFamily="18" charset="0"/>
                          </a:rPr>
                          <m:t>5</m:t>
                        </m:r>
                      </m:sub>
                    </m:sSub>
                  </m:oMath>
                </a14:m>
                <a:r>
                  <a:rPr lang="en-US" dirty="0" smtClean="0"/>
                  <a:t>=-3+10+1=8 	 plot (6,8)</a:t>
                </a:r>
                <a:endParaRPr lang="en-US" dirty="0"/>
              </a:p>
              <a:p>
                <a:pPr marL="0" indent="0" algn="l" rtl="0">
                  <a:buNone/>
                </a:pPr>
                <a:r>
                  <a:rPr lang="en-US" i="1" dirty="0" smtClean="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𝑝</m:t>
                        </m:r>
                      </m:e>
                      <m:sub>
                        <m:r>
                          <a:rPr lang="en-US" b="0" i="1" dirty="0" smtClean="0">
                            <a:latin typeface="Cambria Math" panose="02040503050406030204" pitchFamily="18" charset="0"/>
                          </a:rPr>
                          <m:t>6</m:t>
                        </m:r>
                      </m:sub>
                    </m:sSub>
                  </m:oMath>
                </a14:m>
                <a:r>
                  <a:rPr lang="en-US" dirty="0" smtClean="0"/>
                  <a:t>=8+12+1-16=5 	 plot (7,7)</a:t>
                </a:r>
              </a:p>
              <a:p>
                <a:pPr marL="0" indent="0" algn="l" rtl="0">
                  <a:buNone/>
                </a:pPr>
                <a:endParaRPr lang="en-US" dirty="0" smtClean="0"/>
              </a:p>
              <a:p>
                <a:pPr marL="0" indent="0" algn="l" rtl="0">
                  <a:buNone/>
                </a:pPr>
                <a:endParaRPr lang="ar-E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3081" b="-280"/>
                </a:stretch>
              </a:blipFill>
            </p:spPr>
            <p:txBody>
              <a:bodyPr/>
              <a:lstStyle/>
              <a:p>
                <a:r>
                  <a:rPr lang="ar-EG">
                    <a:noFill/>
                  </a:rPr>
                  <a:t> </a:t>
                </a:r>
              </a:p>
            </p:txBody>
          </p:sp>
        </mc:Fallback>
      </mc:AlternateContent>
      <p:sp>
        <p:nvSpPr>
          <p:cNvPr id="5" name="Slide Number Placeholder 4"/>
          <p:cNvSpPr>
            <a:spLocks noGrp="1"/>
          </p:cNvSpPr>
          <p:nvPr>
            <p:ph type="sldNum" sz="quarter" idx="12"/>
          </p:nvPr>
        </p:nvSpPr>
        <p:spPr/>
        <p:txBody>
          <a:bodyPr/>
          <a:lstStyle/>
          <a:p>
            <a:fld id="{FC08175C-9D24-45E8-8F64-0101A69BDF20}" type="slidenum">
              <a:rPr lang="ar-EG" smtClean="0"/>
              <a:t>35</a:t>
            </a:fld>
            <a:endParaRPr lang="ar-EG"/>
          </a:p>
        </p:txBody>
      </p:sp>
      <p:pic>
        <p:nvPicPr>
          <p:cNvPr id="7" name="Picture 6"/>
          <p:cNvPicPr>
            <a:picLocks noChangeAspect="1"/>
          </p:cNvPicPr>
          <p:nvPr/>
        </p:nvPicPr>
        <p:blipFill>
          <a:blip r:embed="rId3"/>
          <a:stretch>
            <a:fillRect/>
          </a:stretch>
        </p:blipFill>
        <p:spPr>
          <a:xfrm>
            <a:off x="7267432" y="2470150"/>
            <a:ext cx="3962400" cy="3886200"/>
          </a:xfrm>
          <a:prstGeom prst="rect">
            <a:avLst/>
          </a:prstGeom>
        </p:spPr>
      </p:pic>
    </p:spTree>
    <p:extLst>
      <p:ext uri="{BB962C8B-B14F-4D97-AF65-F5344CB8AC3E}">
        <p14:creationId xmlns:p14="http://schemas.microsoft.com/office/powerpoint/2010/main" val="1607095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9E7A5C8B-7E5A-477A-A569-E33494FE2C05}" type="slidenum">
              <a:rPr lang="en-US" altLang="ar-EG"/>
              <a:pPr/>
              <a:t>4</a:t>
            </a:fld>
            <a:endParaRPr lang="en-US" altLang="ar-EG"/>
          </a:p>
        </p:txBody>
      </p:sp>
      <p:sp>
        <p:nvSpPr>
          <p:cNvPr id="281602" name="Rectangle 2"/>
          <p:cNvSpPr>
            <a:spLocks noGrp="1"/>
          </p:cNvSpPr>
          <p:nvPr>
            <p:ph type="title" idx="4294967295"/>
          </p:nvPr>
        </p:nvSpPr>
        <p:spPr>
          <a:xfrm>
            <a:off x="1919288" y="765176"/>
            <a:ext cx="8229600" cy="722313"/>
          </a:xfrm>
        </p:spPr>
        <p:txBody>
          <a:bodyPr/>
          <a:lstStyle/>
          <a:p>
            <a:pPr algn="ctr"/>
            <a:r>
              <a:rPr lang="en-US" altLang="ar-EG" sz="4000" b="1" dirty="0"/>
              <a:t>Coordinate Reference Frames</a:t>
            </a:r>
          </a:p>
        </p:txBody>
      </p:sp>
      <p:sp>
        <p:nvSpPr>
          <p:cNvPr id="281603" name="Text Box 3"/>
          <p:cNvSpPr txBox="1">
            <a:spLocks noChangeArrowheads="1"/>
          </p:cNvSpPr>
          <p:nvPr/>
        </p:nvSpPr>
        <p:spPr bwMode="auto">
          <a:xfrm>
            <a:off x="1168401" y="2041773"/>
            <a:ext cx="3556000" cy="32316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lgn="l">
              <a:defRPr>
                <a:solidFill>
                  <a:schemeClr val="tx1"/>
                </a:solidFill>
                <a:latin typeface="Constantia" panose="02030602050306030303" pitchFamily="18" charset="0"/>
                <a:cs typeface="Arial" panose="020B0604020202020204" pitchFamily="34" charset="0"/>
              </a:defRPr>
            </a:lvl1pPr>
            <a:lvl2pPr marL="800100" indent="-342900" algn="l">
              <a:defRPr>
                <a:solidFill>
                  <a:schemeClr val="tx1"/>
                </a:solidFill>
                <a:latin typeface="Constantia" panose="02030602050306030303" pitchFamily="18" charset="0"/>
                <a:cs typeface="Arial" panose="020B0604020202020204" pitchFamily="34" charset="0"/>
              </a:defRPr>
            </a:lvl2pPr>
            <a:lvl3pPr marL="1257300" indent="-342900" algn="l">
              <a:defRPr>
                <a:solidFill>
                  <a:schemeClr val="tx1"/>
                </a:solidFill>
                <a:latin typeface="Constantia" panose="02030602050306030303" pitchFamily="18" charset="0"/>
                <a:cs typeface="Arial" panose="020B0604020202020204" pitchFamily="34" charset="0"/>
              </a:defRPr>
            </a:lvl3pPr>
            <a:lvl4pPr marL="1714500" indent="-342900" algn="l">
              <a:defRPr>
                <a:solidFill>
                  <a:schemeClr val="tx1"/>
                </a:solidFill>
                <a:latin typeface="Constantia" panose="02030602050306030303" pitchFamily="18" charset="0"/>
                <a:cs typeface="Arial" panose="020B0604020202020204" pitchFamily="34" charset="0"/>
              </a:defRPr>
            </a:lvl4pPr>
            <a:lvl5pPr marL="2171700" indent="-342900" algn="l">
              <a:defRPr>
                <a:solidFill>
                  <a:schemeClr val="tx1"/>
                </a:solidFill>
                <a:latin typeface="Constantia" panose="02030602050306030303" pitchFamily="18" charset="0"/>
                <a:cs typeface="Arial" panose="020B0604020202020204" pitchFamily="34" charset="0"/>
              </a:defRPr>
            </a:lvl5pPr>
            <a:lvl6pPr marL="2628900" indent="-342900" algn="l" rtl="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3086100" indent="-342900" algn="l" rtl="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543300" indent="-342900" algn="l" rtl="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4000500" indent="-342900" algn="l" rtl="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rtl="0" eaLnBrk="0" hangingPunct="0">
              <a:spcBef>
                <a:spcPct val="50000"/>
              </a:spcBef>
              <a:buFontTx/>
              <a:buAutoNum type="arabicParenR"/>
            </a:pPr>
            <a:r>
              <a:rPr lang="en-US" altLang="ar-EG" sz="2400" dirty="0">
                <a:latin typeface="Times New Roman" panose="02020603050405020304" pitchFamily="18" charset="0"/>
              </a:rPr>
              <a:t>Define a set of points (vertices) in 2D space. </a:t>
            </a:r>
          </a:p>
          <a:p>
            <a:pPr rtl="0" eaLnBrk="0" hangingPunct="0">
              <a:spcBef>
                <a:spcPct val="50000"/>
              </a:spcBef>
              <a:buFontTx/>
              <a:buAutoNum type="arabicParenR"/>
            </a:pPr>
            <a:r>
              <a:rPr lang="en-US" altLang="ar-EG" sz="2400" dirty="0">
                <a:latin typeface="Times New Roman" panose="02020603050405020304" pitchFamily="18" charset="0"/>
              </a:rPr>
              <a:t>Given a set of </a:t>
            </a:r>
            <a:r>
              <a:rPr lang="en-US" altLang="ar-EG" sz="2400" dirty="0" smtClean="0">
                <a:latin typeface="Times New Roman" panose="02020603050405020304" pitchFamily="18" charset="0"/>
              </a:rPr>
              <a:t>vertices, draw </a:t>
            </a:r>
            <a:r>
              <a:rPr lang="en-US" altLang="ar-EG" sz="2400" dirty="0">
                <a:latin typeface="Times New Roman" panose="02020603050405020304" pitchFamily="18" charset="0"/>
              </a:rPr>
              <a:t>lines between consecutive vertices.</a:t>
            </a:r>
          </a:p>
          <a:p>
            <a:pPr algn="ctr" rtl="0" eaLnBrk="0" hangingPunct="0">
              <a:spcBef>
                <a:spcPct val="50000"/>
              </a:spcBef>
              <a:buFontTx/>
              <a:buAutoNum type="arabicParenR"/>
            </a:pPr>
            <a:endParaRPr lang="en-US" altLang="ar-EG" sz="2400" dirty="0">
              <a:latin typeface="Times New Roman" panose="02020603050405020304" pitchFamily="18" charset="0"/>
            </a:endParaRPr>
          </a:p>
          <a:p>
            <a:pPr algn="ctr" eaLnBrk="0" hangingPunct="0">
              <a:spcBef>
                <a:spcPct val="50000"/>
              </a:spcBef>
            </a:pPr>
            <a:endParaRPr lang="en-US" altLang="ar-EG" sz="2400" dirty="0">
              <a:latin typeface="Times New Roman" panose="02020603050405020304" pitchFamily="18" charset="0"/>
            </a:endParaRPr>
          </a:p>
        </p:txBody>
      </p:sp>
      <p:sp>
        <p:nvSpPr>
          <p:cNvPr id="281604" name="Text Box 4"/>
          <p:cNvSpPr txBox="1">
            <a:spLocks noChangeArrowheads="1"/>
          </p:cNvSpPr>
          <p:nvPr/>
        </p:nvSpPr>
        <p:spPr bwMode="auto">
          <a:xfrm>
            <a:off x="1919289" y="5734050"/>
            <a:ext cx="6408737" cy="400110"/>
          </a:xfrm>
          <a:prstGeom prst="rect">
            <a:avLst/>
          </a:prstGeom>
          <a:solidFill>
            <a:schemeClr val="bg2"/>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ar-EG" sz="2000" b="1">
                <a:latin typeface="Times New Roman" panose="02020603050405020304" pitchFamily="18" charset="0"/>
              </a:rPr>
              <a:t>Screen Coordinates</a:t>
            </a:r>
            <a:r>
              <a:rPr lang="en-US" altLang="ar-EG" sz="2000">
                <a:latin typeface="Times New Roman" panose="02020603050405020304" pitchFamily="18" charset="0"/>
              </a:rPr>
              <a:t> – references to frame buffer locations</a:t>
            </a:r>
          </a:p>
        </p:txBody>
      </p:sp>
      <p:sp>
        <p:nvSpPr>
          <p:cNvPr id="281606" name="Rectangle 6"/>
          <p:cNvSpPr>
            <a:spLocks noChangeArrowheads="1"/>
          </p:cNvSpPr>
          <p:nvPr/>
        </p:nvSpPr>
        <p:spPr bwMode="auto">
          <a:xfrm>
            <a:off x="6172200" y="2324100"/>
            <a:ext cx="3429000" cy="2743200"/>
          </a:xfrm>
          <a:prstGeom prst="rect">
            <a:avLst/>
          </a:prstGeom>
          <a:solidFill>
            <a:srgbClr val="FFFF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08" name="Line 8"/>
          <p:cNvSpPr>
            <a:spLocks noChangeShapeType="1"/>
          </p:cNvSpPr>
          <p:nvPr/>
        </p:nvSpPr>
        <p:spPr bwMode="auto">
          <a:xfrm flipV="1">
            <a:off x="6172200" y="1638300"/>
            <a:ext cx="0" cy="3429000"/>
          </a:xfrm>
          <a:prstGeom prst="line">
            <a:avLst/>
          </a:prstGeom>
          <a:noFill/>
          <a:ln w="762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09" name="Line 9"/>
          <p:cNvSpPr>
            <a:spLocks noChangeShapeType="1"/>
          </p:cNvSpPr>
          <p:nvPr/>
        </p:nvSpPr>
        <p:spPr bwMode="auto">
          <a:xfrm>
            <a:off x="6172200" y="5067300"/>
            <a:ext cx="3886200" cy="0"/>
          </a:xfrm>
          <a:prstGeom prst="line">
            <a:avLst/>
          </a:prstGeom>
          <a:noFill/>
          <a:ln w="762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10" name="Text Box 10"/>
          <p:cNvSpPr txBox="1">
            <a:spLocks noChangeArrowheads="1"/>
          </p:cNvSpPr>
          <p:nvPr/>
        </p:nvSpPr>
        <p:spPr bwMode="auto">
          <a:xfrm>
            <a:off x="9525001" y="5219700"/>
            <a:ext cx="5762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2400">
                <a:latin typeface="Times New Roman" panose="02020603050405020304" pitchFamily="18" charset="0"/>
              </a:rPr>
              <a:t>+X</a:t>
            </a:r>
          </a:p>
        </p:txBody>
      </p:sp>
      <p:sp>
        <p:nvSpPr>
          <p:cNvPr id="281611" name="Text Box 11"/>
          <p:cNvSpPr txBox="1">
            <a:spLocks noChangeArrowheads="1"/>
          </p:cNvSpPr>
          <p:nvPr/>
        </p:nvSpPr>
        <p:spPr bwMode="auto">
          <a:xfrm>
            <a:off x="5334001" y="1638300"/>
            <a:ext cx="5762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2400">
                <a:latin typeface="Times New Roman" panose="02020603050405020304" pitchFamily="18" charset="0"/>
              </a:rPr>
              <a:t>+Y</a:t>
            </a:r>
          </a:p>
        </p:txBody>
      </p:sp>
      <p:sp>
        <p:nvSpPr>
          <p:cNvPr id="281612" name="Line 12"/>
          <p:cNvSpPr>
            <a:spLocks noChangeShapeType="1"/>
          </p:cNvSpPr>
          <p:nvPr/>
        </p:nvSpPr>
        <p:spPr bwMode="auto">
          <a:xfrm flipV="1">
            <a:off x="64770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13" name="Line 13"/>
          <p:cNvSpPr>
            <a:spLocks noChangeShapeType="1"/>
          </p:cNvSpPr>
          <p:nvPr/>
        </p:nvSpPr>
        <p:spPr bwMode="auto">
          <a:xfrm flipV="1">
            <a:off x="67818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14" name="Line 14"/>
          <p:cNvSpPr>
            <a:spLocks noChangeShapeType="1"/>
          </p:cNvSpPr>
          <p:nvPr/>
        </p:nvSpPr>
        <p:spPr bwMode="auto">
          <a:xfrm flipV="1">
            <a:off x="70866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15" name="Line 15"/>
          <p:cNvSpPr>
            <a:spLocks noChangeShapeType="1"/>
          </p:cNvSpPr>
          <p:nvPr/>
        </p:nvSpPr>
        <p:spPr bwMode="auto">
          <a:xfrm flipV="1">
            <a:off x="73914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16" name="Line 16"/>
          <p:cNvSpPr>
            <a:spLocks noChangeShapeType="1"/>
          </p:cNvSpPr>
          <p:nvPr/>
        </p:nvSpPr>
        <p:spPr bwMode="auto">
          <a:xfrm flipV="1">
            <a:off x="76962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17" name="Line 17"/>
          <p:cNvSpPr>
            <a:spLocks noChangeShapeType="1"/>
          </p:cNvSpPr>
          <p:nvPr/>
        </p:nvSpPr>
        <p:spPr bwMode="auto">
          <a:xfrm flipV="1">
            <a:off x="80010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18" name="Line 18"/>
          <p:cNvSpPr>
            <a:spLocks noChangeShapeType="1"/>
          </p:cNvSpPr>
          <p:nvPr/>
        </p:nvSpPr>
        <p:spPr bwMode="auto">
          <a:xfrm flipV="1">
            <a:off x="83058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19" name="Line 19"/>
          <p:cNvSpPr>
            <a:spLocks noChangeShapeType="1"/>
          </p:cNvSpPr>
          <p:nvPr/>
        </p:nvSpPr>
        <p:spPr bwMode="auto">
          <a:xfrm flipV="1">
            <a:off x="86106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0" name="Line 20"/>
          <p:cNvSpPr>
            <a:spLocks noChangeShapeType="1"/>
          </p:cNvSpPr>
          <p:nvPr/>
        </p:nvSpPr>
        <p:spPr bwMode="auto">
          <a:xfrm flipV="1">
            <a:off x="89154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1" name="Line 21"/>
          <p:cNvSpPr>
            <a:spLocks noChangeShapeType="1"/>
          </p:cNvSpPr>
          <p:nvPr/>
        </p:nvSpPr>
        <p:spPr bwMode="auto">
          <a:xfrm flipV="1">
            <a:off x="92202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2" name="Line 22"/>
          <p:cNvSpPr>
            <a:spLocks noChangeShapeType="1"/>
          </p:cNvSpPr>
          <p:nvPr/>
        </p:nvSpPr>
        <p:spPr bwMode="auto">
          <a:xfrm>
            <a:off x="6172200" y="29337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3" name="Line 23"/>
          <p:cNvSpPr>
            <a:spLocks noChangeShapeType="1"/>
          </p:cNvSpPr>
          <p:nvPr/>
        </p:nvSpPr>
        <p:spPr bwMode="auto">
          <a:xfrm>
            <a:off x="6172200" y="26289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4" name="Line 24"/>
          <p:cNvSpPr>
            <a:spLocks noChangeShapeType="1"/>
          </p:cNvSpPr>
          <p:nvPr/>
        </p:nvSpPr>
        <p:spPr bwMode="auto">
          <a:xfrm>
            <a:off x="6172200" y="32385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5" name="Line 25"/>
          <p:cNvSpPr>
            <a:spLocks noChangeShapeType="1"/>
          </p:cNvSpPr>
          <p:nvPr/>
        </p:nvSpPr>
        <p:spPr bwMode="auto">
          <a:xfrm>
            <a:off x="6172200" y="35433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6" name="Line 26"/>
          <p:cNvSpPr>
            <a:spLocks noChangeShapeType="1"/>
          </p:cNvSpPr>
          <p:nvPr/>
        </p:nvSpPr>
        <p:spPr bwMode="auto">
          <a:xfrm>
            <a:off x="6172200" y="38481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7" name="Line 27"/>
          <p:cNvSpPr>
            <a:spLocks noChangeShapeType="1"/>
          </p:cNvSpPr>
          <p:nvPr/>
        </p:nvSpPr>
        <p:spPr bwMode="auto">
          <a:xfrm>
            <a:off x="6172200" y="41529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8" name="Line 28"/>
          <p:cNvSpPr>
            <a:spLocks noChangeShapeType="1"/>
          </p:cNvSpPr>
          <p:nvPr/>
        </p:nvSpPr>
        <p:spPr bwMode="auto">
          <a:xfrm>
            <a:off x="6172200" y="44577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29" name="Line 29"/>
          <p:cNvSpPr>
            <a:spLocks noChangeShapeType="1"/>
          </p:cNvSpPr>
          <p:nvPr/>
        </p:nvSpPr>
        <p:spPr bwMode="auto">
          <a:xfrm>
            <a:off x="6172200" y="47625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30" name="Text Box 30"/>
          <p:cNvSpPr txBox="1">
            <a:spLocks noChangeArrowheads="1"/>
          </p:cNvSpPr>
          <p:nvPr/>
        </p:nvSpPr>
        <p:spPr bwMode="auto">
          <a:xfrm>
            <a:off x="5867400" y="4267200"/>
            <a:ext cx="8382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(2,1)</a:t>
            </a:r>
            <a:endParaRPr lang="en-US" altLang="ar-EG" sz="2400">
              <a:latin typeface="Times New Roman" panose="02020603050405020304" pitchFamily="18" charset="0"/>
            </a:endParaRPr>
          </a:p>
        </p:txBody>
      </p:sp>
      <p:sp>
        <p:nvSpPr>
          <p:cNvPr id="281631" name="Text Box 31"/>
          <p:cNvSpPr txBox="1">
            <a:spLocks noChangeArrowheads="1"/>
          </p:cNvSpPr>
          <p:nvPr/>
        </p:nvSpPr>
        <p:spPr bwMode="auto">
          <a:xfrm>
            <a:off x="5867400" y="2438400"/>
            <a:ext cx="8382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(2,7)</a:t>
            </a:r>
            <a:endParaRPr lang="en-US" altLang="ar-EG" sz="2400">
              <a:latin typeface="Times New Roman" panose="02020603050405020304" pitchFamily="18" charset="0"/>
            </a:endParaRPr>
          </a:p>
        </p:txBody>
      </p:sp>
      <p:sp>
        <p:nvSpPr>
          <p:cNvPr id="281632" name="Text Box 32"/>
          <p:cNvSpPr txBox="1">
            <a:spLocks noChangeArrowheads="1"/>
          </p:cNvSpPr>
          <p:nvPr/>
        </p:nvSpPr>
        <p:spPr bwMode="auto">
          <a:xfrm>
            <a:off x="9220200" y="4267200"/>
            <a:ext cx="9906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(9,1)</a:t>
            </a:r>
            <a:endParaRPr lang="en-US" altLang="ar-EG" sz="2400">
              <a:latin typeface="Times New Roman" panose="02020603050405020304" pitchFamily="18" charset="0"/>
            </a:endParaRPr>
          </a:p>
        </p:txBody>
      </p:sp>
      <p:sp>
        <p:nvSpPr>
          <p:cNvPr id="281633" name="Text Box 33"/>
          <p:cNvSpPr txBox="1">
            <a:spLocks noChangeArrowheads="1"/>
          </p:cNvSpPr>
          <p:nvPr/>
        </p:nvSpPr>
        <p:spPr bwMode="auto">
          <a:xfrm>
            <a:off x="9220200" y="2438400"/>
            <a:ext cx="9906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(9,7)</a:t>
            </a:r>
            <a:endParaRPr lang="en-US" altLang="ar-EG" sz="2400">
              <a:latin typeface="Times New Roman" panose="02020603050405020304" pitchFamily="18" charset="0"/>
            </a:endParaRPr>
          </a:p>
        </p:txBody>
      </p:sp>
      <p:sp>
        <p:nvSpPr>
          <p:cNvPr id="281634" name="Oval 34"/>
          <p:cNvSpPr>
            <a:spLocks noChangeArrowheads="1"/>
          </p:cNvSpPr>
          <p:nvPr/>
        </p:nvSpPr>
        <p:spPr bwMode="auto">
          <a:xfrm>
            <a:off x="6781800" y="4419600"/>
            <a:ext cx="304800" cy="304800"/>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35" name="Oval 35"/>
          <p:cNvSpPr>
            <a:spLocks noChangeArrowheads="1"/>
          </p:cNvSpPr>
          <p:nvPr/>
        </p:nvSpPr>
        <p:spPr bwMode="auto">
          <a:xfrm>
            <a:off x="8915400" y="4419600"/>
            <a:ext cx="304800" cy="304800"/>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36" name="Oval 36"/>
          <p:cNvSpPr>
            <a:spLocks noChangeArrowheads="1"/>
          </p:cNvSpPr>
          <p:nvPr/>
        </p:nvSpPr>
        <p:spPr bwMode="auto">
          <a:xfrm>
            <a:off x="6781800" y="2590800"/>
            <a:ext cx="304800" cy="304800"/>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37" name="Oval 37"/>
          <p:cNvSpPr>
            <a:spLocks noChangeArrowheads="1"/>
          </p:cNvSpPr>
          <p:nvPr/>
        </p:nvSpPr>
        <p:spPr bwMode="auto">
          <a:xfrm>
            <a:off x="8915400" y="2590800"/>
            <a:ext cx="304800" cy="304800"/>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38" name="Line 38"/>
          <p:cNvSpPr>
            <a:spLocks noChangeShapeType="1"/>
          </p:cNvSpPr>
          <p:nvPr/>
        </p:nvSpPr>
        <p:spPr bwMode="auto">
          <a:xfrm flipV="1">
            <a:off x="6934200" y="2743200"/>
            <a:ext cx="0" cy="1828800"/>
          </a:xfrm>
          <a:prstGeom prst="line">
            <a:avLst/>
          </a:prstGeom>
          <a:noFill/>
          <a:ln w="762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39" name="Line 39"/>
          <p:cNvSpPr>
            <a:spLocks noChangeShapeType="1"/>
          </p:cNvSpPr>
          <p:nvPr/>
        </p:nvSpPr>
        <p:spPr bwMode="auto">
          <a:xfrm>
            <a:off x="6934200" y="2743200"/>
            <a:ext cx="2133600" cy="0"/>
          </a:xfrm>
          <a:prstGeom prst="line">
            <a:avLst/>
          </a:prstGeom>
          <a:noFill/>
          <a:ln w="762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40" name="Line 40"/>
          <p:cNvSpPr>
            <a:spLocks noChangeShapeType="1"/>
          </p:cNvSpPr>
          <p:nvPr/>
        </p:nvSpPr>
        <p:spPr bwMode="auto">
          <a:xfrm>
            <a:off x="9067800" y="2743200"/>
            <a:ext cx="0" cy="1828800"/>
          </a:xfrm>
          <a:prstGeom prst="line">
            <a:avLst/>
          </a:prstGeom>
          <a:noFill/>
          <a:ln w="762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1641" name="Line 41"/>
          <p:cNvSpPr>
            <a:spLocks noChangeShapeType="1"/>
          </p:cNvSpPr>
          <p:nvPr/>
        </p:nvSpPr>
        <p:spPr bwMode="auto">
          <a:xfrm flipH="1">
            <a:off x="6934200" y="4572000"/>
            <a:ext cx="2133600" cy="0"/>
          </a:xfrm>
          <a:prstGeom prst="line">
            <a:avLst/>
          </a:prstGeom>
          <a:noFill/>
          <a:ln w="762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Tree>
    <p:extLst>
      <p:ext uri="{BB962C8B-B14F-4D97-AF65-F5344CB8AC3E}">
        <p14:creationId xmlns:p14="http://schemas.microsoft.com/office/powerpoint/2010/main" val="3845829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20A155B-2F40-4D86-B1AC-58E4827FC2AF}" type="slidenum">
              <a:rPr lang="en-US" altLang="ar-EG"/>
              <a:pPr/>
              <a:t>5</a:t>
            </a:fld>
            <a:endParaRPr lang="en-US" altLang="ar-EG"/>
          </a:p>
        </p:txBody>
      </p:sp>
      <p:sp>
        <p:nvSpPr>
          <p:cNvPr id="312322" name="Rectangle 2"/>
          <p:cNvSpPr>
            <a:spLocks noGrp="1" noChangeArrowheads="1"/>
          </p:cNvSpPr>
          <p:nvPr>
            <p:ph type="title" idx="4294967295"/>
          </p:nvPr>
        </p:nvSpPr>
        <p:spPr>
          <a:xfrm>
            <a:off x="2133600" y="304801"/>
            <a:ext cx="8229600" cy="1069975"/>
          </a:xfrm>
        </p:spPr>
        <p:txBody>
          <a:bodyPr vert="horz" lIns="91440" tIns="45720" rIns="91440" bIns="45720" rtlCol="1" anchor="ctr">
            <a:normAutofit/>
          </a:bodyPr>
          <a:lstStyle/>
          <a:p>
            <a:pPr algn="ctr"/>
            <a:r>
              <a:rPr lang="en-US" altLang="ar-EG" sz="4000" b="1" dirty="0"/>
              <a:t>Coordinate Reference Frames</a:t>
            </a:r>
          </a:p>
        </p:txBody>
      </p:sp>
      <p:sp>
        <p:nvSpPr>
          <p:cNvPr id="402435" name="Rectangle 3"/>
          <p:cNvSpPr>
            <a:spLocks noGrp="1" noChangeArrowheads="1"/>
          </p:cNvSpPr>
          <p:nvPr>
            <p:ph type="body" idx="4294967295"/>
          </p:nvPr>
        </p:nvSpPr>
        <p:spPr>
          <a:xfrm>
            <a:off x="1091821" y="1752600"/>
            <a:ext cx="8890379" cy="4419600"/>
          </a:xfrm>
        </p:spPr>
        <p:txBody>
          <a:bodyPr>
            <a:normAutofit/>
          </a:bodyPr>
          <a:lstStyle/>
          <a:p>
            <a:pPr algn="l" rtl="0"/>
            <a:r>
              <a:rPr lang="en-US" altLang="ar-EG" sz="2400" dirty="0"/>
              <a:t>Screen coordinates</a:t>
            </a:r>
          </a:p>
          <a:p>
            <a:pPr lvl="1" algn="l" rtl="0"/>
            <a:r>
              <a:rPr lang="en-US" altLang="ar-EG" dirty="0"/>
              <a:t>Location of object on a monitor</a:t>
            </a:r>
          </a:p>
          <a:p>
            <a:pPr lvl="1" algn="l" rtl="0"/>
            <a:r>
              <a:rPr lang="en-US" altLang="ar-EG" dirty="0"/>
              <a:t>Start from upper left corner (origin (0,0))</a:t>
            </a:r>
          </a:p>
          <a:p>
            <a:pPr lvl="1" algn="l" rtl="0"/>
            <a:r>
              <a:rPr lang="en-US" altLang="ar-EG" dirty="0"/>
              <a:t>Pixel coordinates</a:t>
            </a:r>
          </a:p>
          <a:p>
            <a:pPr lvl="2" algn="l" rtl="0"/>
            <a:r>
              <a:rPr lang="en-US" altLang="ar-EG" sz="2400" dirty="0"/>
              <a:t>Scan line number (y)</a:t>
            </a:r>
          </a:p>
          <a:p>
            <a:pPr lvl="2" algn="l" rtl="0"/>
            <a:r>
              <a:rPr lang="en-US" altLang="ar-EG" sz="2400" dirty="0"/>
              <a:t>Column number (x)</a:t>
            </a:r>
          </a:p>
          <a:p>
            <a:pPr lvl="1" algn="l" rtl="0"/>
            <a:r>
              <a:rPr lang="en-US" altLang="ar-EG" dirty="0">
                <a:sym typeface="Wingdings" panose="05000000000000000000" pitchFamily="2" charset="2"/>
              </a:rPr>
              <a:t>Pixel coordinate references the center of the pixel</a:t>
            </a:r>
          </a:p>
          <a:p>
            <a:pPr lvl="2" algn="l" rtl="0"/>
            <a:r>
              <a:rPr lang="en-US" altLang="ar-EG" sz="2400" dirty="0" err="1"/>
              <a:t>setPixel</a:t>
            </a:r>
            <a:r>
              <a:rPr lang="en-US" altLang="ar-EG" sz="2400" dirty="0"/>
              <a:t> (x, y)</a:t>
            </a:r>
          </a:p>
          <a:p>
            <a:pPr lvl="2" algn="l" rtl="0"/>
            <a:r>
              <a:rPr lang="en-US" altLang="ar-EG" sz="2400" dirty="0" err="1"/>
              <a:t>getPixel</a:t>
            </a:r>
            <a:r>
              <a:rPr lang="en-US" altLang="ar-EG" sz="2400" dirty="0"/>
              <a:t> (x, y, color)</a:t>
            </a:r>
          </a:p>
          <a:p>
            <a:pPr lvl="2" algn="l" rtl="0"/>
            <a:r>
              <a:rPr lang="en-US" altLang="ar-EG" sz="2400" dirty="0"/>
              <a:t>depth value is 0 in 2D</a:t>
            </a:r>
          </a:p>
        </p:txBody>
      </p:sp>
    </p:spTree>
    <p:extLst>
      <p:ext uri="{BB962C8B-B14F-4D97-AF65-F5344CB8AC3E}">
        <p14:creationId xmlns:p14="http://schemas.microsoft.com/office/powerpoint/2010/main" val="2774858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0714202-E099-4535-8684-E47BB44FEF52}" type="slidenum">
              <a:rPr lang="en-US" altLang="ar-EG"/>
              <a:pPr/>
              <a:t>6</a:t>
            </a:fld>
            <a:endParaRPr lang="en-US" altLang="ar-EG"/>
          </a:p>
        </p:txBody>
      </p:sp>
      <p:sp>
        <p:nvSpPr>
          <p:cNvPr id="313346" name="Rectangle 2"/>
          <p:cNvSpPr>
            <a:spLocks noGrp="1" noChangeArrowheads="1"/>
          </p:cNvSpPr>
          <p:nvPr>
            <p:ph type="title" idx="4294967295"/>
          </p:nvPr>
        </p:nvSpPr>
        <p:spPr>
          <a:xfrm>
            <a:off x="1774825" y="260350"/>
            <a:ext cx="8229600" cy="1066800"/>
          </a:xfrm>
        </p:spPr>
        <p:txBody>
          <a:bodyPr vert="horz" lIns="91440" tIns="45720" rIns="91440" bIns="45720" rtlCol="1" anchor="ctr">
            <a:normAutofit/>
          </a:bodyPr>
          <a:lstStyle/>
          <a:p>
            <a:pPr algn="ctr"/>
            <a:r>
              <a:rPr lang="en-US" altLang="ar-EG" sz="4000" b="1" dirty="0"/>
              <a:t>Coordinate Reference Frames</a:t>
            </a:r>
          </a:p>
        </p:txBody>
      </p:sp>
      <p:pic>
        <p:nvPicPr>
          <p:cNvPr id="2" name="Picture 1"/>
          <p:cNvPicPr>
            <a:picLocks noChangeAspect="1"/>
          </p:cNvPicPr>
          <p:nvPr/>
        </p:nvPicPr>
        <p:blipFill>
          <a:blip r:embed="rId2"/>
          <a:stretch>
            <a:fillRect/>
          </a:stretch>
        </p:blipFill>
        <p:spPr>
          <a:xfrm>
            <a:off x="3248167" y="1687322"/>
            <a:ext cx="4743308" cy="3491933"/>
          </a:xfrm>
          <a:prstGeom prst="rect">
            <a:avLst/>
          </a:prstGeom>
        </p:spPr>
      </p:pic>
    </p:spTree>
    <p:extLst>
      <p:ext uri="{BB962C8B-B14F-4D97-AF65-F5344CB8AC3E}">
        <p14:creationId xmlns:p14="http://schemas.microsoft.com/office/powerpoint/2010/main" val="1161794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5"/>
          <p:cNvSpPr>
            <a:spLocks noGrp="1"/>
          </p:cNvSpPr>
          <p:nvPr>
            <p:ph type="sldNum" sz="quarter" idx="12"/>
          </p:nvPr>
        </p:nvSpPr>
        <p:spPr/>
        <p:txBody>
          <a:bodyPr/>
          <a:lstStyle/>
          <a:p>
            <a:fld id="{C6767D9E-D47B-4EB6-B5C3-F30A87B5D1D5}" type="slidenum">
              <a:rPr lang="en-US" altLang="ar-EG"/>
              <a:pPr/>
              <a:t>7</a:t>
            </a:fld>
            <a:endParaRPr lang="en-US" altLang="ar-EG"/>
          </a:p>
        </p:txBody>
      </p:sp>
      <p:sp>
        <p:nvSpPr>
          <p:cNvPr id="283650" name="Rectangle 2"/>
          <p:cNvSpPr>
            <a:spLocks noGrp="1"/>
          </p:cNvSpPr>
          <p:nvPr>
            <p:ph type="title" idx="4294967295"/>
          </p:nvPr>
        </p:nvSpPr>
        <p:spPr>
          <a:xfrm>
            <a:off x="1919288" y="765176"/>
            <a:ext cx="8229600" cy="722313"/>
          </a:xfrm>
        </p:spPr>
        <p:txBody>
          <a:bodyPr>
            <a:normAutofit fontScale="90000"/>
          </a:bodyPr>
          <a:lstStyle/>
          <a:p>
            <a:pPr algn="ctr"/>
            <a:r>
              <a:rPr lang="en-US" altLang="ar-EG" sz="4000" b="1" dirty="0"/>
              <a:t>Absolute and Relative Coordinate Specifications</a:t>
            </a:r>
          </a:p>
        </p:txBody>
      </p:sp>
      <p:sp>
        <p:nvSpPr>
          <p:cNvPr id="283651" name="Rectangle 3"/>
          <p:cNvSpPr>
            <a:spLocks noGrp="1"/>
          </p:cNvSpPr>
          <p:nvPr>
            <p:ph type="body" idx="4294967295"/>
          </p:nvPr>
        </p:nvSpPr>
        <p:spPr>
          <a:xfrm>
            <a:off x="1752600" y="1981200"/>
            <a:ext cx="3810000" cy="4648200"/>
          </a:xfrm>
        </p:spPr>
        <p:txBody>
          <a:bodyPr>
            <a:normAutofit/>
          </a:bodyPr>
          <a:lstStyle/>
          <a:p>
            <a:pPr algn="l" rtl="0">
              <a:lnSpc>
                <a:spcPct val="90000"/>
              </a:lnSpc>
            </a:pPr>
            <a:r>
              <a:rPr lang="en-US" altLang="ar-EG" sz="2400" b="1" dirty="0"/>
              <a:t>Absolute coordinates</a:t>
            </a:r>
            <a:r>
              <a:rPr lang="en-US" altLang="ar-EG" sz="2400" dirty="0"/>
              <a:t> – location specified as a relationship to the origin</a:t>
            </a:r>
          </a:p>
          <a:p>
            <a:pPr algn="l" rtl="0">
              <a:lnSpc>
                <a:spcPct val="90000"/>
              </a:lnSpc>
            </a:pPr>
            <a:r>
              <a:rPr lang="en-US" altLang="ar-EG" sz="2400" b="1" dirty="0"/>
              <a:t>Relative coordinates</a:t>
            </a:r>
            <a:r>
              <a:rPr lang="en-US" altLang="ar-EG" sz="2400" dirty="0"/>
              <a:t> – location specified as a relationship to other points</a:t>
            </a:r>
          </a:p>
          <a:p>
            <a:pPr lvl="1" algn="l" rtl="0">
              <a:lnSpc>
                <a:spcPct val="90000"/>
              </a:lnSpc>
            </a:pPr>
            <a:r>
              <a:rPr lang="en-US" altLang="ar-EG" dirty="0"/>
              <a:t>Good for pen/plotters</a:t>
            </a:r>
          </a:p>
          <a:p>
            <a:pPr lvl="1" algn="l" rtl="0">
              <a:lnSpc>
                <a:spcPct val="90000"/>
              </a:lnSpc>
            </a:pPr>
            <a:r>
              <a:rPr lang="en-US" altLang="ar-EG" dirty="0"/>
              <a:t>Publishing/layout</a:t>
            </a:r>
          </a:p>
          <a:p>
            <a:pPr algn="l" rtl="0">
              <a:lnSpc>
                <a:spcPct val="90000"/>
              </a:lnSpc>
            </a:pPr>
            <a:r>
              <a:rPr lang="en-US" altLang="ar-EG" sz="2400" dirty="0"/>
              <a:t>For this course we always use </a:t>
            </a:r>
            <a:r>
              <a:rPr lang="en-US" altLang="ar-EG" sz="2400" b="1" dirty="0">
                <a:solidFill>
                  <a:srgbClr val="0070C0"/>
                </a:solidFill>
              </a:rPr>
              <a:t>absolute coordinates</a:t>
            </a:r>
          </a:p>
        </p:txBody>
      </p:sp>
      <p:sp>
        <p:nvSpPr>
          <p:cNvPr id="283652" name="Rectangle 4"/>
          <p:cNvSpPr>
            <a:spLocks noChangeArrowheads="1"/>
          </p:cNvSpPr>
          <p:nvPr/>
        </p:nvSpPr>
        <p:spPr bwMode="auto">
          <a:xfrm>
            <a:off x="6172200" y="2324100"/>
            <a:ext cx="3429000" cy="2743200"/>
          </a:xfrm>
          <a:prstGeom prst="rect">
            <a:avLst/>
          </a:prstGeom>
          <a:solidFill>
            <a:srgbClr val="FFFF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54" name="Line 6"/>
          <p:cNvSpPr>
            <a:spLocks noChangeShapeType="1"/>
          </p:cNvSpPr>
          <p:nvPr/>
        </p:nvSpPr>
        <p:spPr bwMode="auto">
          <a:xfrm flipV="1">
            <a:off x="6172200" y="1638300"/>
            <a:ext cx="0" cy="3429000"/>
          </a:xfrm>
          <a:prstGeom prst="line">
            <a:avLst/>
          </a:prstGeom>
          <a:noFill/>
          <a:ln w="762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55" name="Line 7"/>
          <p:cNvSpPr>
            <a:spLocks noChangeShapeType="1"/>
          </p:cNvSpPr>
          <p:nvPr/>
        </p:nvSpPr>
        <p:spPr bwMode="auto">
          <a:xfrm>
            <a:off x="6172200" y="5067300"/>
            <a:ext cx="3886200" cy="0"/>
          </a:xfrm>
          <a:prstGeom prst="line">
            <a:avLst/>
          </a:prstGeom>
          <a:noFill/>
          <a:ln w="762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56" name="Text Box 8"/>
          <p:cNvSpPr txBox="1">
            <a:spLocks noChangeArrowheads="1"/>
          </p:cNvSpPr>
          <p:nvPr/>
        </p:nvSpPr>
        <p:spPr bwMode="auto">
          <a:xfrm>
            <a:off x="5334001" y="1638300"/>
            <a:ext cx="5762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2400">
                <a:latin typeface="Times New Roman" panose="02020603050405020304" pitchFamily="18" charset="0"/>
              </a:rPr>
              <a:t>+Y</a:t>
            </a:r>
          </a:p>
        </p:txBody>
      </p:sp>
      <p:sp>
        <p:nvSpPr>
          <p:cNvPr id="283657" name="Line 9"/>
          <p:cNvSpPr>
            <a:spLocks noChangeShapeType="1"/>
          </p:cNvSpPr>
          <p:nvPr/>
        </p:nvSpPr>
        <p:spPr bwMode="auto">
          <a:xfrm flipV="1">
            <a:off x="64770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58" name="Line 10"/>
          <p:cNvSpPr>
            <a:spLocks noChangeShapeType="1"/>
          </p:cNvSpPr>
          <p:nvPr/>
        </p:nvSpPr>
        <p:spPr bwMode="auto">
          <a:xfrm flipV="1">
            <a:off x="67818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59" name="Line 11"/>
          <p:cNvSpPr>
            <a:spLocks noChangeShapeType="1"/>
          </p:cNvSpPr>
          <p:nvPr/>
        </p:nvSpPr>
        <p:spPr bwMode="auto">
          <a:xfrm flipV="1">
            <a:off x="70866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0" name="Line 12"/>
          <p:cNvSpPr>
            <a:spLocks noChangeShapeType="1"/>
          </p:cNvSpPr>
          <p:nvPr/>
        </p:nvSpPr>
        <p:spPr bwMode="auto">
          <a:xfrm flipV="1">
            <a:off x="73914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1" name="Line 13"/>
          <p:cNvSpPr>
            <a:spLocks noChangeShapeType="1"/>
          </p:cNvSpPr>
          <p:nvPr/>
        </p:nvSpPr>
        <p:spPr bwMode="auto">
          <a:xfrm flipV="1">
            <a:off x="76962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2" name="Line 14"/>
          <p:cNvSpPr>
            <a:spLocks noChangeShapeType="1"/>
          </p:cNvSpPr>
          <p:nvPr/>
        </p:nvSpPr>
        <p:spPr bwMode="auto">
          <a:xfrm flipV="1">
            <a:off x="80010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3" name="Line 15"/>
          <p:cNvSpPr>
            <a:spLocks noChangeShapeType="1"/>
          </p:cNvSpPr>
          <p:nvPr/>
        </p:nvSpPr>
        <p:spPr bwMode="auto">
          <a:xfrm flipV="1">
            <a:off x="83058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4" name="Line 16"/>
          <p:cNvSpPr>
            <a:spLocks noChangeShapeType="1"/>
          </p:cNvSpPr>
          <p:nvPr/>
        </p:nvSpPr>
        <p:spPr bwMode="auto">
          <a:xfrm flipV="1">
            <a:off x="86106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5" name="Line 17"/>
          <p:cNvSpPr>
            <a:spLocks noChangeShapeType="1"/>
          </p:cNvSpPr>
          <p:nvPr/>
        </p:nvSpPr>
        <p:spPr bwMode="auto">
          <a:xfrm flipV="1">
            <a:off x="89154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6" name="Line 18"/>
          <p:cNvSpPr>
            <a:spLocks noChangeShapeType="1"/>
          </p:cNvSpPr>
          <p:nvPr/>
        </p:nvSpPr>
        <p:spPr bwMode="auto">
          <a:xfrm flipV="1">
            <a:off x="9220200" y="1866900"/>
            <a:ext cx="0" cy="3200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7" name="Line 19"/>
          <p:cNvSpPr>
            <a:spLocks noChangeShapeType="1"/>
          </p:cNvSpPr>
          <p:nvPr/>
        </p:nvSpPr>
        <p:spPr bwMode="auto">
          <a:xfrm>
            <a:off x="6172200" y="29337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8" name="Line 20"/>
          <p:cNvSpPr>
            <a:spLocks noChangeShapeType="1"/>
          </p:cNvSpPr>
          <p:nvPr/>
        </p:nvSpPr>
        <p:spPr bwMode="auto">
          <a:xfrm>
            <a:off x="6172200" y="26289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69" name="Line 21"/>
          <p:cNvSpPr>
            <a:spLocks noChangeShapeType="1"/>
          </p:cNvSpPr>
          <p:nvPr/>
        </p:nvSpPr>
        <p:spPr bwMode="auto">
          <a:xfrm>
            <a:off x="6172200" y="32385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70" name="Line 22"/>
          <p:cNvSpPr>
            <a:spLocks noChangeShapeType="1"/>
          </p:cNvSpPr>
          <p:nvPr/>
        </p:nvSpPr>
        <p:spPr bwMode="auto">
          <a:xfrm>
            <a:off x="6172200" y="35433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71" name="Line 23"/>
          <p:cNvSpPr>
            <a:spLocks noChangeShapeType="1"/>
          </p:cNvSpPr>
          <p:nvPr/>
        </p:nvSpPr>
        <p:spPr bwMode="auto">
          <a:xfrm>
            <a:off x="6172200" y="38481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72" name="Line 24"/>
          <p:cNvSpPr>
            <a:spLocks noChangeShapeType="1"/>
          </p:cNvSpPr>
          <p:nvPr/>
        </p:nvSpPr>
        <p:spPr bwMode="auto">
          <a:xfrm>
            <a:off x="6172200" y="41529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73" name="Line 25"/>
          <p:cNvSpPr>
            <a:spLocks noChangeShapeType="1"/>
          </p:cNvSpPr>
          <p:nvPr/>
        </p:nvSpPr>
        <p:spPr bwMode="auto">
          <a:xfrm>
            <a:off x="6172200" y="44577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74" name="Line 26"/>
          <p:cNvSpPr>
            <a:spLocks noChangeShapeType="1"/>
          </p:cNvSpPr>
          <p:nvPr/>
        </p:nvSpPr>
        <p:spPr bwMode="auto">
          <a:xfrm>
            <a:off x="6172200" y="4762500"/>
            <a:ext cx="3886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75" name="Text Box 27"/>
          <p:cNvSpPr txBox="1">
            <a:spLocks noChangeArrowheads="1"/>
          </p:cNvSpPr>
          <p:nvPr/>
        </p:nvSpPr>
        <p:spPr bwMode="auto">
          <a:xfrm>
            <a:off x="5867400" y="4267200"/>
            <a:ext cx="8382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(2,1)</a:t>
            </a:r>
            <a:endParaRPr lang="en-US" altLang="ar-EG" sz="2400">
              <a:latin typeface="Times New Roman" panose="02020603050405020304" pitchFamily="18" charset="0"/>
            </a:endParaRPr>
          </a:p>
        </p:txBody>
      </p:sp>
      <p:sp>
        <p:nvSpPr>
          <p:cNvPr id="283676" name="Text Box 28"/>
          <p:cNvSpPr txBox="1">
            <a:spLocks noChangeArrowheads="1"/>
          </p:cNvSpPr>
          <p:nvPr/>
        </p:nvSpPr>
        <p:spPr bwMode="auto">
          <a:xfrm>
            <a:off x="5867400" y="2438400"/>
            <a:ext cx="8382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(0,6)</a:t>
            </a:r>
            <a:endParaRPr lang="en-US" altLang="ar-EG" sz="2400">
              <a:latin typeface="Times New Roman" panose="02020603050405020304" pitchFamily="18" charset="0"/>
            </a:endParaRPr>
          </a:p>
        </p:txBody>
      </p:sp>
      <p:sp>
        <p:nvSpPr>
          <p:cNvPr id="283677" name="Text Box 29"/>
          <p:cNvSpPr txBox="1">
            <a:spLocks noChangeArrowheads="1"/>
          </p:cNvSpPr>
          <p:nvPr/>
        </p:nvSpPr>
        <p:spPr bwMode="auto">
          <a:xfrm>
            <a:off x="9220200" y="4267200"/>
            <a:ext cx="9906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(0,-6)</a:t>
            </a:r>
            <a:endParaRPr lang="en-US" altLang="ar-EG" sz="2400">
              <a:latin typeface="Times New Roman" panose="02020603050405020304" pitchFamily="18" charset="0"/>
            </a:endParaRPr>
          </a:p>
        </p:txBody>
      </p:sp>
      <p:sp>
        <p:nvSpPr>
          <p:cNvPr id="283678" name="Text Box 30"/>
          <p:cNvSpPr txBox="1">
            <a:spLocks noChangeArrowheads="1"/>
          </p:cNvSpPr>
          <p:nvPr/>
        </p:nvSpPr>
        <p:spPr bwMode="auto">
          <a:xfrm>
            <a:off x="9220200" y="2438400"/>
            <a:ext cx="9906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ar-EG" sz="2400">
                <a:solidFill>
                  <a:srgbClr val="FF0000"/>
                </a:solidFill>
                <a:latin typeface="Times New Roman" panose="02020603050405020304" pitchFamily="18" charset="0"/>
              </a:rPr>
              <a:t>(7,0)</a:t>
            </a:r>
            <a:endParaRPr lang="en-US" altLang="ar-EG" sz="2400">
              <a:latin typeface="Times New Roman" panose="02020603050405020304" pitchFamily="18" charset="0"/>
            </a:endParaRPr>
          </a:p>
        </p:txBody>
      </p:sp>
      <p:sp>
        <p:nvSpPr>
          <p:cNvPr id="283679" name="Oval 31"/>
          <p:cNvSpPr>
            <a:spLocks noChangeArrowheads="1"/>
          </p:cNvSpPr>
          <p:nvPr/>
        </p:nvSpPr>
        <p:spPr bwMode="auto">
          <a:xfrm>
            <a:off x="6781800" y="4419600"/>
            <a:ext cx="304800" cy="304800"/>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80" name="Oval 32"/>
          <p:cNvSpPr>
            <a:spLocks noChangeArrowheads="1"/>
          </p:cNvSpPr>
          <p:nvPr/>
        </p:nvSpPr>
        <p:spPr bwMode="auto">
          <a:xfrm>
            <a:off x="8915400" y="4419600"/>
            <a:ext cx="304800" cy="304800"/>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81" name="Oval 33"/>
          <p:cNvSpPr>
            <a:spLocks noChangeArrowheads="1"/>
          </p:cNvSpPr>
          <p:nvPr/>
        </p:nvSpPr>
        <p:spPr bwMode="auto">
          <a:xfrm>
            <a:off x="6781800" y="2590800"/>
            <a:ext cx="304800" cy="304800"/>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82" name="Oval 34"/>
          <p:cNvSpPr>
            <a:spLocks noChangeArrowheads="1"/>
          </p:cNvSpPr>
          <p:nvPr/>
        </p:nvSpPr>
        <p:spPr bwMode="auto">
          <a:xfrm>
            <a:off x="8915400" y="2590800"/>
            <a:ext cx="304800" cy="304800"/>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83" name="Line 35"/>
          <p:cNvSpPr>
            <a:spLocks noChangeShapeType="1"/>
          </p:cNvSpPr>
          <p:nvPr/>
        </p:nvSpPr>
        <p:spPr bwMode="auto">
          <a:xfrm flipV="1">
            <a:off x="6934200" y="2743200"/>
            <a:ext cx="0" cy="1828800"/>
          </a:xfrm>
          <a:prstGeom prst="line">
            <a:avLst/>
          </a:prstGeom>
          <a:noFill/>
          <a:ln w="762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84" name="Line 36"/>
          <p:cNvSpPr>
            <a:spLocks noChangeShapeType="1"/>
          </p:cNvSpPr>
          <p:nvPr/>
        </p:nvSpPr>
        <p:spPr bwMode="auto">
          <a:xfrm>
            <a:off x="6934200" y="2743200"/>
            <a:ext cx="2133600" cy="0"/>
          </a:xfrm>
          <a:prstGeom prst="line">
            <a:avLst/>
          </a:prstGeom>
          <a:noFill/>
          <a:ln w="762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85" name="Line 37"/>
          <p:cNvSpPr>
            <a:spLocks noChangeShapeType="1"/>
          </p:cNvSpPr>
          <p:nvPr/>
        </p:nvSpPr>
        <p:spPr bwMode="auto">
          <a:xfrm>
            <a:off x="9067800" y="2743200"/>
            <a:ext cx="0" cy="1828800"/>
          </a:xfrm>
          <a:prstGeom prst="line">
            <a:avLst/>
          </a:prstGeom>
          <a:noFill/>
          <a:ln w="762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3686" name="Line 38"/>
          <p:cNvSpPr>
            <a:spLocks noChangeShapeType="1"/>
          </p:cNvSpPr>
          <p:nvPr/>
        </p:nvSpPr>
        <p:spPr bwMode="auto">
          <a:xfrm flipH="1">
            <a:off x="6934200" y="4572000"/>
            <a:ext cx="2133600" cy="0"/>
          </a:xfrm>
          <a:prstGeom prst="line">
            <a:avLst/>
          </a:prstGeom>
          <a:noFill/>
          <a:ln w="762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Tree>
    <p:extLst>
      <p:ext uri="{BB962C8B-B14F-4D97-AF65-F5344CB8AC3E}">
        <p14:creationId xmlns:p14="http://schemas.microsoft.com/office/powerpoint/2010/main" val="465591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36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367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36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76" grpId="0" animBg="1"/>
      <p:bldP spid="283677" grpId="0" animBg="1"/>
      <p:bldP spid="28367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fld id="{AC4C6F68-AEAF-4A80-90A7-1035F2BAEFA9}" type="slidenum">
              <a:rPr lang="en-US" altLang="ar-EG"/>
              <a:pPr/>
              <a:t>8</a:t>
            </a:fld>
            <a:endParaRPr lang="en-US" altLang="ar-EG"/>
          </a:p>
        </p:txBody>
      </p:sp>
      <p:sp>
        <p:nvSpPr>
          <p:cNvPr id="284674" name="Rectangle 2"/>
          <p:cNvSpPr>
            <a:spLocks noGrp="1"/>
          </p:cNvSpPr>
          <p:nvPr>
            <p:ph type="title" idx="4294967295"/>
          </p:nvPr>
        </p:nvSpPr>
        <p:spPr>
          <a:xfrm>
            <a:off x="1774825" y="260350"/>
            <a:ext cx="8610600" cy="1143000"/>
          </a:xfrm>
        </p:spPr>
        <p:txBody>
          <a:bodyPr>
            <a:normAutofit fontScale="90000"/>
          </a:bodyPr>
          <a:lstStyle/>
          <a:p>
            <a:pPr algn="ctr"/>
            <a:r>
              <a:rPr lang="en-US" altLang="ar-EG" sz="4000" b="1" dirty="0"/>
              <a:t>Specifying a World Coordinate System in OpenGL</a:t>
            </a:r>
          </a:p>
        </p:txBody>
      </p:sp>
      <p:sp>
        <p:nvSpPr>
          <p:cNvPr id="284675" name="Text Box 3"/>
          <p:cNvSpPr txBox="1">
            <a:spLocks noChangeArrowheads="1"/>
          </p:cNvSpPr>
          <p:nvPr/>
        </p:nvSpPr>
        <p:spPr bwMode="auto">
          <a:xfrm>
            <a:off x="9448801" y="4038600"/>
            <a:ext cx="5762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2400">
                <a:latin typeface="Times New Roman" panose="02020603050405020304" pitchFamily="18" charset="0"/>
              </a:rPr>
              <a:t>+X</a:t>
            </a:r>
          </a:p>
        </p:txBody>
      </p:sp>
      <p:sp>
        <p:nvSpPr>
          <p:cNvPr id="284676" name="Rectangle 4"/>
          <p:cNvSpPr>
            <a:spLocks noChangeArrowheads="1"/>
          </p:cNvSpPr>
          <p:nvPr/>
        </p:nvSpPr>
        <p:spPr bwMode="auto">
          <a:xfrm>
            <a:off x="2962276" y="1622425"/>
            <a:ext cx="5834062" cy="4592637"/>
          </a:xfrm>
          <a:prstGeom prst="rect">
            <a:avLst/>
          </a:prstGeom>
          <a:solidFill>
            <a:srgbClr val="FFFF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77" name="Rectangle 5"/>
          <p:cNvSpPr>
            <a:spLocks noChangeArrowheads="1"/>
          </p:cNvSpPr>
          <p:nvPr/>
        </p:nvSpPr>
        <p:spPr bwMode="auto">
          <a:xfrm>
            <a:off x="6060375" y="2719325"/>
            <a:ext cx="1752600" cy="1190625"/>
          </a:xfrm>
          <a:prstGeom prst="rect">
            <a:avLst/>
          </a:prstGeom>
          <a:solidFill>
            <a:schemeClr val="folHlink"/>
          </a:solidFill>
          <a:ln w="762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nvGrpSpPr>
          <p:cNvPr id="284678" name="Group 6"/>
          <p:cNvGrpSpPr>
            <a:grpSpLocks/>
          </p:cNvGrpSpPr>
          <p:nvPr/>
        </p:nvGrpSpPr>
        <p:grpSpPr bwMode="auto">
          <a:xfrm>
            <a:off x="3743325" y="1557338"/>
            <a:ext cx="5270500" cy="4614862"/>
            <a:chOff x="1398" y="981"/>
            <a:chExt cx="3320" cy="3264"/>
          </a:xfrm>
        </p:grpSpPr>
        <p:sp>
          <p:nvSpPr>
            <p:cNvPr id="284679" name="Line 7"/>
            <p:cNvSpPr>
              <a:spLocks noChangeShapeType="1"/>
            </p:cNvSpPr>
            <p:nvPr/>
          </p:nvSpPr>
          <p:spPr bwMode="auto">
            <a:xfrm flipV="1">
              <a:off x="1398"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80" name="Line 8"/>
            <p:cNvSpPr>
              <a:spLocks noChangeShapeType="1"/>
            </p:cNvSpPr>
            <p:nvPr/>
          </p:nvSpPr>
          <p:spPr bwMode="auto">
            <a:xfrm flipV="1">
              <a:off x="1767"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81" name="Line 9"/>
            <p:cNvSpPr>
              <a:spLocks noChangeShapeType="1"/>
            </p:cNvSpPr>
            <p:nvPr/>
          </p:nvSpPr>
          <p:spPr bwMode="auto">
            <a:xfrm flipV="1">
              <a:off x="2136"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82" name="Line 10"/>
            <p:cNvSpPr>
              <a:spLocks noChangeShapeType="1"/>
            </p:cNvSpPr>
            <p:nvPr/>
          </p:nvSpPr>
          <p:spPr bwMode="auto">
            <a:xfrm flipV="1">
              <a:off x="2505"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83" name="Line 11"/>
            <p:cNvSpPr>
              <a:spLocks noChangeShapeType="1"/>
            </p:cNvSpPr>
            <p:nvPr/>
          </p:nvSpPr>
          <p:spPr bwMode="auto">
            <a:xfrm flipV="1">
              <a:off x="2874"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84" name="Line 12"/>
            <p:cNvSpPr>
              <a:spLocks noChangeShapeType="1"/>
            </p:cNvSpPr>
            <p:nvPr/>
          </p:nvSpPr>
          <p:spPr bwMode="auto">
            <a:xfrm flipV="1">
              <a:off x="3243"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85" name="Line 13"/>
            <p:cNvSpPr>
              <a:spLocks noChangeShapeType="1"/>
            </p:cNvSpPr>
            <p:nvPr/>
          </p:nvSpPr>
          <p:spPr bwMode="auto">
            <a:xfrm flipV="1">
              <a:off x="3612"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86" name="Line 14"/>
            <p:cNvSpPr>
              <a:spLocks noChangeShapeType="1"/>
            </p:cNvSpPr>
            <p:nvPr/>
          </p:nvSpPr>
          <p:spPr bwMode="auto">
            <a:xfrm flipV="1">
              <a:off x="3981"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87" name="Line 15"/>
            <p:cNvSpPr>
              <a:spLocks noChangeShapeType="1"/>
            </p:cNvSpPr>
            <p:nvPr/>
          </p:nvSpPr>
          <p:spPr bwMode="auto">
            <a:xfrm flipV="1">
              <a:off x="4349"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88" name="Line 16"/>
            <p:cNvSpPr>
              <a:spLocks noChangeShapeType="1"/>
            </p:cNvSpPr>
            <p:nvPr/>
          </p:nvSpPr>
          <p:spPr bwMode="auto">
            <a:xfrm flipV="1">
              <a:off x="4718" y="981"/>
              <a:ext cx="0" cy="3264"/>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sp>
        <p:nvSpPr>
          <p:cNvPr id="284689" name="Line 17"/>
          <p:cNvSpPr>
            <a:spLocks noChangeShapeType="1"/>
          </p:cNvSpPr>
          <p:nvPr/>
        </p:nvSpPr>
        <p:spPr bwMode="auto">
          <a:xfrm>
            <a:off x="3157538" y="3298825"/>
            <a:ext cx="65532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nvGrpSpPr>
          <p:cNvPr id="284690" name="Group 18"/>
          <p:cNvGrpSpPr>
            <a:grpSpLocks/>
          </p:cNvGrpSpPr>
          <p:nvPr/>
        </p:nvGrpSpPr>
        <p:grpSpPr bwMode="auto">
          <a:xfrm>
            <a:off x="3157538" y="2152650"/>
            <a:ext cx="5834062" cy="4013200"/>
            <a:chOff x="1029" y="1356"/>
            <a:chExt cx="4128" cy="2528"/>
          </a:xfrm>
        </p:grpSpPr>
        <p:sp>
          <p:nvSpPr>
            <p:cNvPr id="284691" name="Line 19"/>
            <p:cNvSpPr>
              <a:spLocks noChangeShapeType="1"/>
            </p:cNvSpPr>
            <p:nvPr/>
          </p:nvSpPr>
          <p:spPr bwMode="auto">
            <a:xfrm>
              <a:off x="1029" y="1717"/>
              <a:ext cx="4128"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92" name="Line 20"/>
            <p:cNvSpPr>
              <a:spLocks noChangeShapeType="1"/>
            </p:cNvSpPr>
            <p:nvPr/>
          </p:nvSpPr>
          <p:spPr bwMode="auto">
            <a:xfrm>
              <a:off x="1029" y="1356"/>
              <a:ext cx="4128"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93" name="Line 21"/>
            <p:cNvSpPr>
              <a:spLocks noChangeShapeType="1"/>
            </p:cNvSpPr>
            <p:nvPr/>
          </p:nvSpPr>
          <p:spPr bwMode="auto">
            <a:xfrm>
              <a:off x="1029" y="2439"/>
              <a:ext cx="4128"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94" name="Line 22"/>
            <p:cNvSpPr>
              <a:spLocks noChangeShapeType="1"/>
            </p:cNvSpPr>
            <p:nvPr/>
          </p:nvSpPr>
          <p:spPr bwMode="auto">
            <a:xfrm>
              <a:off x="1029" y="2800"/>
              <a:ext cx="4128"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95" name="Line 23"/>
            <p:cNvSpPr>
              <a:spLocks noChangeShapeType="1"/>
            </p:cNvSpPr>
            <p:nvPr/>
          </p:nvSpPr>
          <p:spPr bwMode="auto">
            <a:xfrm>
              <a:off x="1029" y="3162"/>
              <a:ext cx="4128"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96" name="Line 24"/>
            <p:cNvSpPr>
              <a:spLocks noChangeShapeType="1"/>
            </p:cNvSpPr>
            <p:nvPr/>
          </p:nvSpPr>
          <p:spPr bwMode="auto">
            <a:xfrm>
              <a:off x="1029" y="3523"/>
              <a:ext cx="4128"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97" name="Line 25"/>
            <p:cNvSpPr>
              <a:spLocks noChangeShapeType="1"/>
            </p:cNvSpPr>
            <p:nvPr/>
          </p:nvSpPr>
          <p:spPr bwMode="auto">
            <a:xfrm>
              <a:off x="1029" y="3884"/>
              <a:ext cx="4128"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sp>
        <p:nvSpPr>
          <p:cNvPr id="284698" name="Line 26"/>
          <p:cNvSpPr>
            <a:spLocks noChangeShapeType="1"/>
          </p:cNvSpPr>
          <p:nvPr/>
        </p:nvSpPr>
        <p:spPr bwMode="auto">
          <a:xfrm flipV="1">
            <a:off x="6096000" y="1600200"/>
            <a:ext cx="0" cy="5105400"/>
          </a:xfrm>
          <a:prstGeom prst="line">
            <a:avLst/>
          </a:prstGeom>
          <a:noFill/>
          <a:ln w="76200">
            <a:solidFill>
              <a:srgbClr val="00FF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699" name="Line 27"/>
          <p:cNvSpPr>
            <a:spLocks noChangeShapeType="1"/>
          </p:cNvSpPr>
          <p:nvPr/>
        </p:nvSpPr>
        <p:spPr bwMode="auto">
          <a:xfrm>
            <a:off x="2438400" y="3886200"/>
            <a:ext cx="7543800" cy="0"/>
          </a:xfrm>
          <a:prstGeom prst="line">
            <a:avLst/>
          </a:prstGeom>
          <a:noFill/>
          <a:ln w="76200">
            <a:solidFill>
              <a:srgbClr val="00FF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700" name="Text Box 28"/>
          <p:cNvSpPr txBox="1">
            <a:spLocks noChangeArrowheads="1"/>
          </p:cNvSpPr>
          <p:nvPr/>
        </p:nvSpPr>
        <p:spPr bwMode="auto">
          <a:xfrm>
            <a:off x="5486401" y="1676400"/>
            <a:ext cx="5762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spcBef>
                <a:spcPct val="50000"/>
              </a:spcBef>
            </a:pPr>
            <a:r>
              <a:rPr lang="en-US" altLang="ar-EG" sz="2400">
                <a:solidFill>
                  <a:schemeClr val="bg1"/>
                </a:solidFill>
                <a:latin typeface="Times New Roman" panose="02020603050405020304" pitchFamily="18" charset="0"/>
              </a:rPr>
              <a:t>+Y</a:t>
            </a:r>
          </a:p>
        </p:txBody>
      </p:sp>
      <p:sp>
        <p:nvSpPr>
          <p:cNvPr id="284701" name="Text Box 29"/>
          <p:cNvSpPr txBox="1">
            <a:spLocks noChangeArrowheads="1"/>
          </p:cNvSpPr>
          <p:nvPr/>
        </p:nvSpPr>
        <p:spPr bwMode="auto">
          <a:xfrm>
            <a:off x="1847850" y="4221164"/>
            <a:ext cx="5486400" cy="1997075"/>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altLang="ar-EG" sz="2000" b="1">
                <a:solidFill>
                  <a:srgbClr val="CC0000"/>
                </a:solidFill>
                <a:latin typeface="Times New Roman" panose="02020603050405020304" pitchFamily="18" charset="0"/>
              </a:rPr>
              <a:t>gluOrtho2D (xmin, xmax, ymin, ymax)</a:t>
            </a:r>
          </a:p>
          <a:p>
            <a:pPr algn="l" eaLnBrk="0" hangingPunct="0"/>
            <a:r>
              <a:rPr lang="en-US" altLang="ar-EG" sz="2000" b="1">
                <a:latin typeface="Times New Roman" panose="02020603050405020304" pitchFamily="18" charset="0"/>
              </a:rPr>
              <a:t>The display window will then refrenced by coordinates (xmin,ymin) at the lower left corner and by coordinates (xmax, ymax) at the upper left corner</a:t>
            </a:r>
          </a:p>
          <a:p>
            <a:pPr algn="l" eaLnBrk="0" hangingPunct="0"/>
            <a:r>
              <a:rPr lang="en-US" altLang="ar-EG" sz="2000" b="1">
                <a:latin typeface="Times New Roman" panose="02020603050405020304" pitchFamily="18" charset="0"/>
              </a:rPr>
              <a:t>(Equivalent to the size of the framebuffer)</a:t>
            </a:r>
          </a:p>
        </p:txBody>
      </p:sp>
      <p:sp>
        <p:nvSpPr>
          <p:cNvPr id="284702" name="Line 30"/>
          <p:cNvSpPr>
            <a:spLocks noChangeShapeType="1"/>
          </p:cNvSpPr>
          <p:nvPr/>
        </p:nvSpPr>
        <p:spPr bwMode="auto">
          <a:xfrm>
            <a:off x="6672989" y="1600200"/>
            <a:ext cx="0" cy="2211387"/>
          </a:xfrm>
          <a:prstGeom prst="line">
            <a:avLst/>
          </a:prstGeom>
          <a:noFill/>
          <a:ln w="762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703" name="Line 31"/>
          <p:cNvSpPr>
            <a:spLocks noChangeShapeType="1"/>
          </p:cNvSpPr>
          <p:nvPr/>
        </p:nvSpPr>
        <p:spPr bwMode="auto">
          <a:xfrm>
            <a:off x="8466555" y="1600200"/>
            <a:ext cx="0" cy="2211388"/>
          </a:xfrm>
          <a:prstGeom prst="line">
            <a:avLst/>
          </a:prstGeom>
          <a:noFill/>
          <a:ln w="762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704" name="Line 32"/>
          <p:cNvSpPr>
            <a:spLocks noChangeShapeType="1"/>
          </p:cNvSpPr>
          <p:nvPr/>
        </p:nvSpPr>
        <p:spPr bwMode="auto">
          <a:xfrm>
            <a:off x="6233105" y="2133600"/>
            <a:ext cx="2819400" cy="0"/>
          </a:xfrm>
          <a:prstGeom prst="line">
            <a:avLst/>
          </a:prstGeom>
          <a:noFill/>
          <a:ln w="762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284705" name="Line 33"/>
          <p:cNvSpPr>
            <a:spLocks noChangeShapeType="1"/>
          </p:cNvSpPr>
          <p:nvPr/>
        </p:nvSpPr>
        <p:spPr bwMode="auto">
          <a:xfrm>
            <a:off x="6233105" y="3377625"/>
            <a:ext cx="2819400" cy="0"/>
          </a:xfrm>
          <a:prstGeom prst="line">
            <a:avLst/>
          </a:prstGeom>
          <a:noFill/>
          <a:ln w="762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dirty="0"/>
          </a:p>
        </p:txBody>
      </p:sp>
    </p:spTree>
    <p:extLst>
      <p:ext uri="{BB962C8B-B14F-4D97-AF65-F5344CB8AC3E}">
        <p14:creationId xmlns:p14="http://schemas.microsoft.com/office/powerpoint/2010/main" val="15619986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6.66667E-6 8.88889E-6 L -0.23333 -0.05555 " pathEditMode="relative" ptsTypes="AA">
                                      <p:cBhvr>
                                        <p:cTn id="6" dur="2000" fill="hold"/>
                                        <p:tgtEl>
                                          <p:spTgt spid="284677"/>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1" nodeType="clickEffect">
                                  <p:stCondLst>
                                    <p:cond delay="0"/>
                                  </p:stCondLst>
                                  <p:childTnLst>
                                    <p:animMotion origin="layout" path="M -0.23333 -0.05555 L -0.1 0.0889 " pathEditMode="relative" ptsTypes="AA">
                                      <p:cBhvr>
                                        <p:cTn id="10" dur="2000" fill="hold"/>
                                        <p:tgtEl>
                                          <p:spTgt spid="284677"/>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2" nodeType="clickEffect">
                                  <p:stCondLst>
                                    <p:cond delay="0"/>
                                  </p:stCondLst>
                                  <p:childTnLst>
                                    <p:animMotion origin="layout" path="M -0.09999 0.08889 L 0.05365 -0.07801 " pathEditMode="relative" rAng="0" ptsTypes="AA">
                                      <p:cBhvr>
                                        <p:cTn id="14" dur="2000" fill="hold"/>
                                        <p:tgtEl>
                                          <p:spTgt spid="284677"/>
                                        </p:tgtEl>
                                        <p:attrNameLst>
                                          <p:attrName>ppt_x</p:attrName>
                                          <p:attrName>ppt_y</p:attrName>
                                        </p:attrNameLst>
                                      </p:cBhvr>
                                      <p:rCtr x="7682" y="-8356"/>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4701">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4701">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4701">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4701">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470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470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470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47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7" grpId="0" animBg="1"/>
      <p:bldP spid="284677" grpId="1" animBg="1"/>
      <p:bldP spid="284677" grpId="2" animBg="1"/>
      <p:bldP spid="284701" grpId="0" uiExpand="1" build="allAtOnce" animBg="1"/>
      <p:bldP spid="284702" grpId="0" animBg="1"/>
      <p:bldP spid="284703" grpId="0" animBg="1"/>
      <p:bldP spid="284704" grpId="0" animBg="1"/>
      <p:bldP spid="28470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74648DC-34BD-4FB9-98F3-F82B295E59A1}" type="slidenum">
              <a:rPr lang="en-US" altLang="ar-EG"/>
              <a:pPr/>
              <a:t>9</a:t>
            </a:fld>
            <a:endParaRPr lang="en-US" altLang="ar-EG"/>
          </a:p>
        </p:txBody>
      </p:sp>
      <p:sp>
        <p:nvSpPr>
          <p:cNvPr id="314370" name="Rectangle 2"/>
          <p:cNvSpPr>
            <a:spLocks noGrp="1" noChangeArrowheads="1"/>
          </p:cNvSpPr>
          <p:nvPr>
            <p:ph type="title" idx="4294967295"/>
          </p:nvPr>
        </p:nvSpPr>
        <p:spPr>
          <a:xfrm>
            <a:off x="1703388" y="404813"/>
            <a:ext cx="7440612" cy="1397000"/>
          </a:xfrm>
        </p:spPr>
        <p:txBody>
          <a:bodyPr vert="horz" lIns="91440" tIns="45720" rIns="91440" bIns="45720" rtlCol="1" anchor="ctr">
            <a:normAutofit/>
          </a:bodyPr>
          <a:lstStyle/>
          <a:p>
            <a:pPr algn="ctr"/>
            <a:r>
              <a:rPr lang="en-US" altLang="ar-EG" sz="4000" b="1" dirty="0"/>
              <a:t>Specifying a World Coordinate System in OpenGL</a:t>
            </a:r>
          </a:p>
        </p:txBody>
      </p:sp>
      <p:sp>
        <p:nvSpPr>
          <p:cNvPr id="396291" name="Rectangle 3"/>
          <p:cNvSpPr>
            <a:spLocks noGrp="1" noChangeArrowheads="1"/>
          </p:cNvSpPr>
          <p:nvPr>
            <p:ph type="body" idx="4294967295"/>
          </p:nvPr>
        </p:nvSpPr>
        <p:spPr>
          <a:xfrm>
            <a:off x="1255594" y="2060575"/>
            <a:ext cx="9198094" cy="4191000"/>
          </a:xfrm>
        </p:spPr>
        <p:txBody>
          <a:bodyPr>
            <a:normAutofit/>
          </a:bodyPr>
          <a:lstStyle/>
          <a:p>
            <a:pPr algn="l" rtl="0">
              <a:lnSpc>
                <a:spcPct val="90000"/>
              </a:lnSpc>
            </a:pPr>
            <a:r>
              <a:rPr lang="en-US" altLang="ar-EG" dirty="0" smtClean="0"/>
              <a:t>gluOrtho2D (</a:t>
            </a:r>
            <a:r>
              <a:rPr lang="en-US" altLang="ar-EG" dirty="0" err="1" smtClean="0"/>
              <a:t>xMin</a:t>
            </a:r>
            <a:r>
              <a:rPr lang="en-US" altLang="ar-EG" dirty="0" smtClean="0"/>
              <a:t>, </a:t>
            </a:r>
            <a:r>
              <a:rPr lang="en-US" altLang="ar-EG" dirty="0" err="1" smtClean="0"/>
              <a:t>xMax</a:t>
            </a:r>
            <a:r>
              <a:rPr lang="en-US" altLang="ar-EG" dirty="0" smtClean="0"/>
              <a:t>, </a:t>
            </a:r>
            <a:r>
              <a:rPr lang="en-US" altLang="ar-EG" dirty="0" err="1" smtClean="0"/>
              <a:t>yMin</a:t>
            </a:r>
            <a:r>
              <a:rPr lang="en-US" altLang="ar-EG" dirty="0" smtClean="0"/>
              <a:t>, </a:t>
            </a:r>
            <a:r>
              <a:rPr lang="en-US" altLang="ar-EG" dirty="0" err="1" smtClean="0"/>
              <a:t>yMax</a:t>
            </a:r>
            <a:r>
              <a:rPr lang="en-US" altLang="ar-EG" dirty="0" smtClean="0"/>
              <a:t>)</a:t>
            </a:r>
          </a:p>
          <a:p>
            <a:pPr lvl="1" algn="l" rtl="0">
              <a:lnSpc>
                <a:spcPct val="90000"/>
              </a:lnSpc>
            </a:pPr>
            <a:r>
              <a:rPr lang="en-US" altLang="ar-EG" dirty="0" smtClean="0"/>
              <a:t>References display window as a rectangle with the minimum and maximum values listed</a:t>
            </a:r>
          </a:p>
          <a:p>
            <a:pPr lvl="1" algn="l" rtl="0">
              <a:lnSpc>
                <a:spcPct val="90000"/>
              </a:lnSpc>
            </a:pPr>
            <a:r>
              <a:rPr lang="en-US" altLang="ar-EG" dirty="0" smtClean="0"/>
              <a:t>Absolute coordinates within these ranges will be displayed</a:t>
            </a:r>
          </a:p>
          <a:p>
            <a:pPr algn="l" rtl="0">
              <a:lnSpc>
                <a:spcPct val="90000"/>
              </a:lnSpc>
              <a:buFont typeface="Wingdings 2" panose="05020102010507070707" pitchFamily="18" charset="2"/>
              <a:buNone/>
            </a:pPr>
            <a:r>
              <a:rPr lang="en-US" altLang="ar-EG" sz="1800" dirty="0" smtClean="0">
                <a:latin typeface="Courier New" panose="02070309020205020404" pitchFamily="49" charset="0"/>
              </a:rPr>
              <a:t>		gluOrtho2D(0.0</a:t>
            </a:r>
            <a:r>
              <a:rPr lang="en-US" altLang="ar-EG" sz="1800" dirty="0">
                <a:latin typeface="Courier New" panose="02070309020205020404" pitchFamily="49" charset="0"/>
              </a:rPr>
              <a:t>, 200.0, 0.0, 150.0); </a:t>
            </a:r>
            <a:br>
              <a:rPr lang="en-US" altLang="ar-EG" sz="1800" dirty="0">
                <a:latin typeface="Courier New" panose="02070309020205020404" pitchFamily="49" charset="0"/>
              </a:rPr>
            </a:br>
            <a:r>
              <a:rPr lang="en-US" altLang="ar-EG" sz="1800" dirty="0">
                <a:solidFill>
                  <a:srgbClr val="FF0000"/>
                </a:solidFill>
                <a:latin typeface="Courier New" panose="02070309020205020404" pitchFamily="49" charset="0"/>
              </a:rPr>
              <a:t>			// set coordinate values </a:t>
            </a:r>
            <a:br>
              <a:rPr lang="en-US" altLang="ar-EG" sz="1800" dirty="0">
                <a:solidFill>
                  <a:srgbClr val="FF0000"/>
                </a:solidFill>
                <a:latin typeface="Courier New" panose="02070309020205020404" pitchFamily="49" charset="0"/>
              </a:rPr>
            </a:br>
            <a:r>
              <a:rPr lang="en-US" altLang="ar-EG" sz="1800" dirty="0">
                <a:solidFill>
                  <a:srgbClr val="FF0000"/>
                </a:solidFill>
                <a:latin typeface="Courier New" panose="02070309020205020404" pitchFamily="49" charset="0"/>
              </a:rPr>
              <a:t>			// with vertices (0,0) for lower left corner</a:t>
            </a:r>
          </a:p>
          <a:p>
            <a:pPr algn="l" rtl="0">
              <a:lnSpc>
                <a:spcPct val="90000"/>
              </a:lnSpc>
              <a:buFont typeface="Wingdings 2" panose="05020102010507070707" pitchFamily="18" charset="2"/>
              <a:buNone/>
            </a:pPr>
            <a:r>
              <a:rPr lang="en-US" altLang="ar-EG" sz="1800" dirty="0">
                <a:solidFill>
                  <a:srgbClr val="FF0000"/>
                </a:solidFill>
                <a:latin typeface="Courier New" panose="02070309020205020404" pitchFamily="49" charset="0"/>
              </a:rPr>
              <a:t>				// and (200, 150) for upper right corner</a:t>
            </a:r>
          </a:p>
          <a:p>
            <a:pPr algn="l" rtl="0">
              <a:lnSpc>
                <a:spcPct val="90000"/>
              </a:lnSpc>
              <a:buFont typeface="Wingdings 2" panose="05020102010507070707" pitchFamily="18" charset="2"/>
              <a:buNone/>
            </a:pPr>
            <a:endParaRPr lang="en-US" altLang="ar-EG" sz="1800" dirty="0"/>
          </a:p>
        </p:txBody>
      </p:sp>
    </p:spTree>
    <p:extLst>
      <p:ext uri="{BB962C8B-B14F-4D97-AF65-F5344CB8AC3E}">
        <p14:creationId xmlns:p14="http://schemas.microsoft.com/office/powerpoint/2010/main" val="214873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1322</TotalTime>
  <Words>1455</Words>
  <Application>Microsoft Office PowerPoint</Application>
  <PresentationFormat>Widescreen</PresentationFormat>
  <Paragraphs>323</Paragraphs>
  <Slides>35</Slides>
  <Notes>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9" baseType="lpstr">
      <vt:lpstr>MS PGothic</vt:lpstr>
      <vt:lpstr>Arial</vt:lpstr>
      <vt:lpstr>Calibri</vt:lpstr>
      <vt:lpstr>Calibri Light</vt:lpstr>
      <vt:lpstr>Cambria Math</vt:lpstr>
      <vt:lpstr>Constantia</vt:lpstr>
      <vt:lpstr>Courier New</vt:lpstr>
      <vt:lpstr>Majalla UI</vt:lpstr>
      <vt:lpstr>Symbol</vt:lpstr>
      <vt:lpstr>Times New Roman</vt:lpstr>
      <vt:lpstr>Wingdings</vt:lpstr>
      <vt:lpstr>Wingdings 2</vt:lpstr>
      <vt:lpstr>Office Theme</vt:lpstr>
      <vt:lpstr>Equation</vt:lpstr>
      <vt:lpstr>Graphics Output Primitives</vt:lpstr>
      <vt:lpstr>Output Primitives</vt:lpstr>
      <vt:lpstr>Coordinate Reference Frames</vt:lpstr>
      <vt:lpstr>Coordinate Reference Frames</vt:lpstr>
      <vt:lpstr>Coordinate Reference Frames</vt:lpstr>
      <vt:lpstr>Coordinate Reference Frames</vt:lpstr>
      <vt:lpstr>Absolute and Relative Coordinate Specifications</vt:lpstr>
      <vt:lpstr>Specifying a World Coordinate System in OpenGL</vt:lpstr>
      <vt:lpstr>Specifying a World Coordinate System in OpenGL</vt:lpstr>
      <vt:lpstr>What is a “pixel”?</vt:lpstr>
      <vt:lpstr>PowerPoint Presentation</vt:lpstr>
      <vt:lpstr>Basic OpenGL Point Structure</vt:lpstr>
      <vt:lpstr>Line Functions</vt:lpstr>
      <vt:lpstr>Draw a line from 0,0 to 4,2</vt:lpstr>
      <vt:lpstr>The Ideal Line</vt:lpstr>
      <vt:lpstr>Line Drawing Algorithms</vt:lpstr>
      <vt:lpstr>Line Drawing Algorithms (slope intercept method)</vt:lpstr>
      <vt:lpstr>Line Drawing Algorithms</vt:lpstr>
      <vt:lpstr>Line Drawing Algorithms</vt:lpstr>
      <vt:lpstr>Bresenham’s Line Algorithm</vt:lpstr>
      <vt:lpstr>Bresenham’s Line Algorithm</vt:lpstr>
      <vt:lpstr>Example 3-1 page 97</vt:lpstr>
      <vt:lpstr>Example 3-1 page 97</vt:lpstr>
      <vt:lpstr>Example 3-1 page 97</vt:lpstr>
      <vt:lpstr>Example 3-1 page 97</vt:lpstr>
      <vt:lpstr>Example 3-1 page 97</vt:lpstr>
      <vt:lpstr>Example 3-1 page 97</vt:lpstr>
      <vt:lpstr>Curve Functions</vt:lpstr>
      <vt:lpstr>Circle Algorithms</vt:lpstr>
      <vt:lpstr>Circle Algorithms</vt:lpstr>
      <vt:lpstr>Circle Midpoint Algorithm</vt:lpstr>
      <vt:lpstr>Mid-point circle algorithm </vt:lpstr>
      <vt:lpstr>Mid-point circle algorithm</vt:lpstr>
      <vt:lpstr>Mid-point circle algorithm</vt:lpstr>
      <vt:lpstr>Mid-point circle Example (page 107)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Graphics Output Primitives</dc:title>
  <dc:creator>Sara</dc:creator>
  <cp:lastModifiedBy>Sara Assad</cp:lastModifiedBy>
  <cp:revision>110</cp:revision>
  <dcterms:created xsi:type="dcterms:W3CDTF">2015-10-10T10:00:12Z</dcterms:created>
  <dcterms:modified xsi:type="dcterms:W3CDTF">2020-10-31T10:37:20Z</dcterms:modified>
</cp:coreProperties>
</file>